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61" r:id="rId3"/>
    <p:sldId id="267" r:id="rId4"/>
    <p:sldId id="279" r:id="rId5"/>
    <p:sldId id="272" r:id="rId6"/>
    <p:sldId id="256" r:id="rId7"/>
    <p:sldId id="264" r:id="rId8"/>
    <p:sldId id="273" r:id="rId9"/>
    <p:sldId id="275" r:id="rId10"/>
    <p:sldId id="276" r:id="rId11"/>
    <p:sldId id="274" r:id="rId12"/>
    <p:sldId id="269" r:id="rId13"/>
    <p:sldId id="277" r:id="rId14"/>
    <p:sldId id="263" r:id="rId15"/>
    <p:sldId id="257" r:id="rId16"/>
    <p:sldId id="258" r:id="rId17"/>
    <p:sldId id="259" r:id="rId18"/>
    <p:sldId id="265" r:id="rId19"/>
    <p:sldId id="270" r:id="rId20"/>
    <p:sldId id="262" r:id="rId21"/>
    <p:sldId id="26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78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1BF17-13BE-4D2C-9748-1A72B55BB8A3}" type="datetimeFigureOut">
              <a:rPr lang="ru-RU" smtClean="0"/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761A5-A092-4C7F-9F54-29DA45412B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729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1BF17-13BE-4D2C-9748-1A72B55BB8A3}" type="datetimeFigureOut">
              <a:rPr lang="ru-RU" smtClean="0"/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761A5-A092-4C7F-9F54-29DA45412B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37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1BF17-13BE-4D2C-9748-1A72B55BB8A3}" type="datetimeFigureOut">
              <a:rPr lang="ru-RU" smtClean="0"/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761A5-A092-4C7F-9F54-29DA45412B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284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1BF17-13BE-4D2C-9748-1A72B55BB8A3}" type="datetimeFigureOut">
              <a:rPr lang="ru-RU" smtClean="0"/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761A5-A092-4C7F-9F54-29DA45412B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944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1BF17-13BE-4D2C-9748-1A72B55BB8A3}" type="datetimeFigureOut">
              <a:rPr lang="ru-RU" smtClean="0"/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761A5-A092-4C7F-9F54-29DA45412B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731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1BF17-13BE-4D2C-9748-1A72B55BB8A3}" type="datetimeFigureOut">
              <a:rPr lang="ru-RU" smtClean="0"/>
              <a:t>25.10.2019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761A5-A092-4C7F-9F54-29DA45412B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783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1BF17-13BE-4D2C-9748-1A72B55BB8A3}" type="datetimeFigureOut">
              <a:rPr lang="ru-RU" smtClean="0"/>
              <a:t>25.10.2019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761A5-A092-4C7F-9F54-29DA45412B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466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1BF17-13BE-4D2C-9748-1A72B55BB8A3}" type="datetimeFigureOut">
              <a:rPr lang="ru-RU" smtClean="0"/>
              <a:t>25.10.2019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761A5-A092-4C7F-9F54-29DA45412B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842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1BF17-13BE-4D2C-9748-1A72B55BB8A3}" type="datetimeFigureOut">
              <a:rPr lang="ru-RU" smtClean="0"/>
              <a:t>25.10.2019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761A5-A092-4C7F-9F54-29DA45412B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186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1BF17-13BE-4D2C-9748-1A72B55BB8A3}" type="datetimeFigureOut">
              <a:rPr lang="ru-RU" smtClean="0"/>
              <a:t>25.10.2019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761A5-A092-4C7F-9F54-29DA45412B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937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1BF17-13BE-4D2C-9748-1A72B55BB8A3}" type="datetimeFigureOut">
              <a:rPr lang="ru-RU" smtClean="0"/>
              <a:t>25.10.2019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761A5-A092-4C7F-9F54-29DA45412B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759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1BF17-13BE-4D2C-9748-1A72B55BB8A3}" type="datetimeFigureOut">
              <a:rPr lang="ru-RU" smtClean="0"/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761A5-A092-4C7F-9F54-29DA45412B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552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e.kahoot.it/share/b04d518c-5cc0-4f23-8e6b-0f232240b6b6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&#1069;&#1090;&#1072;&#1087;&#1099;%20&#1087;&#1088;&#1086;&#1074;&#1077;&#1076;&#1077;&#1085;&#1080;&#1103;%20Event.docx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30531" y="2743200"/>
            <a:ext cx="104740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/>
              <a:t>Школа молодого управленца</a:t>
            </a:r>
          </a:p>
          <a:p>
            <a:pPr algn="ctr"/>
            <a:r>
              <a:rPr lang="ru-RU" sz="4800" dirty="0" smtClean="0"/>
              <a:t>17.10.2019</a:t>
            </a:r>
            <a:endParaRPr lang="ru-RU" sz="4800" dirty="0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365125" y="230188"/>
            <a:ext cx="11472863" cy="2389187"/>
            <a:chOff x="230" y="145"/>
            <a:chExt cx="7227" cy="1505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230" y="147"/>
              <a:ext cx="7227" cy="1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220" y="712"/>
              <a:ext cx="65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9" y="145"/>
              <a:ext cx="681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2650" y="667"/>
              <a:ext cx="65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2" y="147"/>
              <a:ext cx="724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4056" y="789"/>
              <a:ext cx="65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3" y="147"/>
              <a:ext cx="873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5516" y="701"/>
              <a:ext cx="63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" y="147"/>
              <a:ext cx="752" cy="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6841" y="716"/>
              <a:ext cx="65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6465" y="802"/>
              <a:ext cx="65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365" y="945"/>
              <a:ext cx="1199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Департамент образования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16"/>
            <p:cNvSpPr>
              <a:spLocks noChangeArrowheads="1"/>
            </p:cNvSpPr>
            <p:nvPr/>
          </p:nvSpPr>
          <p:spPr bwMode="auto">
            <a:xfrm>
              <a:off x="302" y="1053"/>
              <a:ext cx="1325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Администрации Тутаевского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7"/>
            <p:cNvSpPr>
              <a:spLocks noChangeArrowheads="1"/>
            </p:cNvSpPr>
            <p:nvPr/>
          </p:nvSpPr>
          <p:spPr bwMode="auto">
            <a:xfrm>
              <a:off x="399" y="1162"/>
              <a:ext cx="1104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муниципального района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1442" y="1162"/>
              <a:ext cx="65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9"/>
            <p:cNvSpPr>
              <a:spLocks noChangeArrowheads="1"/>
            </p:cNvSpPr>
            <p:nvPr/>
          </p:nvSpPr>
          <p:spPr bwMode="auto">
            <a:xfrm>
              <a:off x="1674" y="945"/>
              <a:ext cx="1352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Управляющий совет системы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20"/>
            <p:cNvSpPr>
              <a:spLocks noChangeArrowheads="1"/>
            </p:cNvSpPr>
            <p:nvPr/>
          </p:nvSpPr>
          <p:spPr bwMode="auto">
            <a:xfrm>
              <a:off x="1769" y="1053"/>
              <a:ext cx="1167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образования Тутаевского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21"/>
            <p:cNvSpPr>
              <a:spLocks noChangeArrowheads="1"/>
            </p:cNvSpPr>
            <p:nvPr/>
          </p:nvSpPr>
          <p:spPr bwMode="auto">
            <a:xfrm>
              <a:off x="2875" y="1053"/>
              <a:ext cx="65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22"/>
            <p:cNvSpPr>
              <a:spLocks noChangeArrowheads="1"/>
            </p:cNvSpPr>
            <p:nvPr/>
          </p:nvSpPr>
          <p:spPr bwMode="auto">
            <a:xfrm>
              <a:off x="1775" y="1162"/>
              <a:ext cx="1129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Муниципального района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23"/>
            <p:cNvSpPr>
              <a:spLocks noChangeArrowheads="1"/>
            </p:cNvSpPr>
            <p:nvPr/>
          </p:nvSpPr>
          <p:spPr bwMode="auto">
            <a:xfrm>
              <a:off x="2844" y="1162"/>
              <a:ext cx="65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24"/>
            <p:cNvSpPr>
              <a:spLocks noChangeArrowheads="1"/>
            </p:cNvSpPr>
            <p:nvPr/>
          </p:nvSpPr>
          <p:spPr bwMode="auto">
            <a:xfrm>
              <a:off x="3462" y="945"/>
              <a:ext cx="535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МОУ ДПО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25"/>
            <p:cNvSpPr>
              <a:spLocks noChangeArrowheads="1"/>
            </p:cNvSpPr>
            <p:nvPr/>
          </p:nvSpPr>
          <p:spPr bwMode="auto">
            <a:xfrm>
              <a:off x="3950" y="945"/>
              <a:ext cx="65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26"/>
            <p:cNvSpPr>
              <a:spLocks noChangeArrowheads="1"/>
            </p:cNvSpPr>
            <p:nvPr/>
          </p:nvSpPr>
          <p:spPr bwMode="auto">
            <a:xfrm>
              <a:off x="3300" y="1053"/>
              <a:ext cx="812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«Информационно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Rectangle 27"/>
            <p:cNvSpPr>
              <a:spLocks noChangeArrowheads="1"/>
            </p:cNvSpPr>
            <p:nvPr/>
          </p:nvSpPr>
          <p:spPr bwMode="auto">
            <a:xfrm>
              <a:off x="4056" y="1053"/>
              <a:ext cx="72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-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28"/>
            <p:cNvSpPr>
              <a:spLocks noChangeArrowheads="1"/>
            </p:cNvSpPr>
            <p:nvPr/>
          </p:nvSpPr>
          <p:spPr bwMode="auto">
            <a:xfrm>
              <a:off x="3163" y="1162"/>
              <a:ext cx="1122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образовательный центр»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29"/>
            <p:cNvSpPr>
              <a:spLocks noChangeArrowheads="1"/>
            </p:cNvSpPr>
            <p:nvPr/>
          </p:nvSpPr>
          <p:spPr bwMode="auto">
            <a:xfrm>
              <a:off x="4227" y="1162"/>
              <a:ext cx="65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30"/>
            <p:cNvSpPr>
              <a:spLocks noChangeArrowheads="1"/>
            </p:cNvSpPr>
            <p:nvPr/>
          </p:nvSpPr>
          <p:spPr bwMode="auto">
            <a:xfrm>
              <a:off x="4841" y="945"/>
              <a:ext cx="551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Тутаевское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31"/>
            <p:cNvSpPr>
              <a:spLocks noChangeArrowheads="1"/>
            </p:cNvSpPr>
            <p:nvPr/>
          </p:nvSpPr>
          <p:spPr bwMode="auto">
            <a:xfrm>
              <a:off x="4677" y="1053"/>
              <a:ext cx="715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представительс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32"/>
            <p:cNvSpPr>
              <a:spLocks noChangeArrowheads="1"/>
            </p:cNvSpPr>
            <p:nvPr/>
          </p:nvSpPr>
          <p:spPr bwMode="auto">
            <a:xfrm>
              <a:off x="5343" y="1053"/>
              <a:ext cx="211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тво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33"/>
            <p:cNvSpPr>
              <a:spLocks noChangeArrowheads="1"/>
            </p:cNvSpPr>
            <p:nvPr/>
          </p:nvSpPr>
          <p:spPr bwMode="auto">
            <a:xfrm>
              <a:off x="4681" y="1162"/>
              <a:ext cx="875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Ярославской ООО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34"/>
            <p:cNvSpPr>
              <a:spLocks noChangeArrowheads="1"/>
            </p:cNvSpPr>
            <p:nvPr/>
          </p:nvSpPr>
          <p:spPr bwMode="auto">
            <a:xfrm>
              <a:off x="4670" y="1268"/>
              <a:ext cx="900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Российского Союза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4" name="Rectangle 35"/>
            <p:cNvSpPr>
              <a:spLocks noChangeArrowheads="1"/>
            </p:cNvSpPr>
            <p:nvPr/>
          </p:nvSpPr>
          <p:spPr bwMode="auto">
            <a:xfrm>
              <a:off x="4857" y="1377"/>
              <a:ext cx="493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Молодежи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5" name="Rectangle 36"/>
            <p:cNvSpPr>
              <a:spLocks noChangeArrowheads="1"/>
            </p:cNvSpPr>
            <p:nvPr/>
          </p:nvSpPr>
          <p:spPr bwMode="auto">
            <a:xfrm>
              <a:off x="5302" y="1377"/>
              <a:ext cx="65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6" name="Rectangle 37"/>
            <p:cNvSpPr>
              <a:spLocks noChangeArrowheads="1"/>
            </p:cNvSpPr>
            <p:nvPr/>
          </p:nvSpPr>
          <p:spPr bwMode="auto">
            <a:xfrm>
              <a:off x="5898" y="945"/>
              <a:ext cx="124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МУ «Социальное агентство 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7" name="Rectangle 38"/>
            <p:cNvSpPr>
              <a:spLocks noChangeArrowheads="1"/>
            </p:cNvSpPr>
            <p:nvPr/>
          </p:nvSpPr>
          <p:spPr bwMode="auto">
            <a:xfrm>
              <a:off x="7057" y="945"/>
              <a:ext cx="65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8" name="Rectangle 39"/>
            <p:cNvSpPr>
              <a:spLocks noChangeArrowheads="1"/>
            </p:cNvSpPr>
            <p:nvPr/>
          </p:nvSpPr>
          <p:spPr bwMode="auto">
            <a:xfrm>
              <a:off x="5997" y="1053"/>
              <a:ext cx="88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9" name="Rectangle 40"/>
            <p:cNvSpPr>
              <a:spLocks noChangeArrowheads="1"/>
            </p:cNvSpPr>
            <p:nvPr/>
          </p:nvSpPr>
          <p:spPr bwMode="auto">
            <a:xfrm>
              <a:off x="6047" y="1053"/>
              <a:ext cx="969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«Молодежный центр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1" name="Rectangle 41"/>
            <p:cNvSpPr>
              <a:spLocks noChangeArrowheads="1"/>
            </p:cNvSpPr>
            <p:nvPr/>
          </p:nvSpPr>
          <p:spPr bwMode="auto">
            <a:xfrm>
              <a:off x="6958" y="1053"/>
              <a:ext cx="65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3" name="Rectangle 42"/>
            <p:cNvSpPr>
              <a:spLocks noChangeArrowheads="1"/>
            </p:cNvSpPr>
            <p:nvPr/>
          </p:nvSpPr>
          <p:spPr bwMode="auto">
            <a:xfrm>
              <a:off x="6188" y="1162"/>
              <a:ext cx="605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«Галактика»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5" name="Rectangle 43"/>
            <p:cNvSpPr>
              <a:spLocks noChangeArrowheads="1"/>
            </p:cNvSpPr>
            <p:nvPr/>
          </p:nvSpPr>
          <p:spPr bwMode="auto">
            <a:xfrm>
              <a:off x="6744" y="1162"/>
              <a:ext cx="65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7" name="Rectangle 44"/>
            <p:cNvSpPr>
              <a:spLocks noChangeArrowheads="1"/>
            </p:cNvSpPr>
            <p:nvPr/>
          </p:nvSpPr>
          <p:spPr bwMode="auto">
            <a:xfrm>
              <a:off x="230" y="1485"/>
              <a:ext cx="76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069" name="Picture 4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147"/>
              <a:ext cx="598" cy="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442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89862" y="116378"/>
            <a:ext cx="6816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Расписание и атмосфера</a:t>
            </a:r>
            <a:endParaRPr kumimoji="0" lang="ru-RU" sz="36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8472" y="1562929"/>
            <a:ext cx="1142247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Формула соотношения сценария и импровизации: ¾ к ¼ </a:t>
            </a:r>
          </a:p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Атмосфера: что вы хотите?</a:t>
            </a:r>
          </a:p>
          <a:p>
            <a:pPr marL="342900" marR="0" lvl="0" indent="-342900" algn="ctr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развлекать, </a:t>
            </a:r>
          </a:p>
          <a:p>
            <a:pPr marL="342900" marR="0" lvl="0" indent="-342900" algn="ctr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сплотить, </a:t>
            </a:r>
          </a:p>
          <a:p>
            <a:pPr marL="342900" marR="0" lvl="0" indent="-342900" algn="ctr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заинтриговать,</a:t>
            </a:r>
          </a:p>
          <a:p>
            <a:pPr marL="342900" marR="0" lvl="0" indent="-342900" algn="ctr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спровоцировать,</a:t>
            </a:r>
          </a:p>
          <a:p>
            <a:pPr marL="342900" marR="0" lvl="0" indent="-342900" algn="ctr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пообщаться, </a:t>
            </a:r>
          </a:p>
          <a:p>
            <a:pPr marL="342900" marR="0" lvl="0" indent="-342900" algn="ctr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убедить, </a:t>
            </a:r>
          </a:p>
          <a:p>
            <a:pPr marL="342900" marR="0" lvl="0" indent="-342900" algn="ctr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сообщить, </a:t>
            </a:r>
          </a:p>
          <a:p>
            <a:pPr marL="342900" marR="0" lvl="0" indent="-342900" algn="ctr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напомнить, </a:t>
            </a:r>
          </a:p>
          <a:p>
            <a:pPr marL="342900" marR="0" lvl="0" indent="-342900" algn="ctr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поддержать, </a:t>
            </a:r>
          </a:p>
          <a:p>
            <a:pPr marL="342900" marR="0" lvl="0" indent="-342900" algn="ctr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научить, </a:t>
            </a:r>
          </a:p>
          <a:p>
            <a:pPr marL="342900" marR="0" lvl="0" indent="-342900" algn="ctr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объяснить, </a:t>
            </a:r>
          </a:p>
          <a:p>
            <a:pPr marL="342900" marR="0" lvl="0" indent="-342900" algn="ctr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что-то другое?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72" y="422877"/>
            <a:ext cx="2725148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7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72989" y="365759"/>
            <a:ext cx="78472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С чего следует начинать?</a:t>
            </a:r>
            <a:endParaRPr kumimoji="0" lang="ru-RU" sz="3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320504"/>
            <a:ext cx="1204237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Для </a:t>
            </a:r>
            <a:r>
              <a:rPr kumimoji="0" lang="ru-RU" sz="2800" b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начала нужно определить цели, которые организация планирует достичь, и заложить способы оценки эффективности </a:t>
            </a:r>
            <a:r>
              <a:rPr kumimoji="0" lang="ru-RU" sz="2800" b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ивента</a:t>
            </a:r>
            <a:r>
              <a:rPr kumimoji="0" lang="ru-RU" sz="2800" b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Дальше </a:t>
            </a:r>
            <a:r>
              <a:rPr kumimoji="0" lang="ru-RU" sz="2800" b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вы определяете ресурсы, которые можете потратить для достижения своих целей.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Цель – это стратегическое направление, измеряемое достижение.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Смотрите</a:t>
            </a:r>
            <a:r>
              <a:rPr kumimoji="0" lang="ru-RU" sz="2800" b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что можете сделать самостоятельно, а что нужно доверить специалистам.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Неплохо устроить мозговой штурм: как достигнуть нужных целей, какие варианты существуют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182" y="180453"/>
            <a:ext cx="2725148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4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2385" y="399012"/>
            <a:ext cx="11438313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800" b="1" dirty="0" smtClean="0">
                <a:solidFill>
                  <a:prstClr val="black"/>
                </a:solidFill>
              </a:rPr>
              <a:t>Роли </a:t>
            </a:r>
            <a:r>
              <a:rPr lang="ru-RU" sz="2800" b="1" dirty="0">
                <a:solidFill>
                  <a:prstClr val="black"/>
                </a:solidFill>
              </a:rPr>
              <a:t>и позиции при подготовке и проведении </a:t>
            </a:r>
            <a:r>
              <a:rPr lang="ru-RU" sz="2800" b="1" dirty="0" err="1" smtClean="0">
                <a:solidFill>
                  <a:prstClr val="black"/>
                </a:solidFill>
              </a:rPr>
              <a:t>ивента</a:t>
            </a:r>
            <a:endParaRPr lang="ru-RU" sz="2800" b="1" dirty="0" smtClean="0">
              <a:solidFill>
                <a:prstClr val="black"/>
              </a:solidFill>
            </a:endParaRPr>
          </a:p>
          <a:p>
            <a:pPr lvl="0" algn="r"/>
            <a:endParaRPr lang="ru-RU" sz="2800" b="1" dirty="0">
              <a:solidFill>
                <a:prstClr val="black"/>
              </a:solidFill>
            </a:endParaRPr>
          </a:p>
          <a:p>
            <a:pPr lvl="0"/>
            <a:r>
              <a:rPr lang="ru-RU" sz="2800" dirty="0" smtClean="0">
                <a:solidFill>
                  <a:prstClr val="black"/>
                </a:solidFill>
              </a:rPr>
              <a:t>Общее </a:t>
            </a:r>
            <a:r>
              <a:rPr lang="ru-RU" sz="2800" dirty="0">
                <a:solidFill>
                  <a:prstClr val="black"/>
                </a:solidFill>
              </a:rPr>
              <a:t>руководство</a:t>
            </a:r>
            <a:br>
              <a:rPr lang="ru-RU" sz="2800" dirty="0">
                <a:solidFill>
                  <a:prstClr val="black"/>
                </a:solidFill>
              </a:rPr>
            </a:br>
            <a:r>
              <a:rPr lang="ru-RU" sz="2800" dirty="0">
                <a:solidFill>
                  <a:prstClr val="black"/>
                </a:solidFill>
              </a:rPr>
              <a:t>Креатив, разработка, </a:t>
            </a:r>
            <a:r>
              <a:rPr lang="ru-RU" sz="2800" dirty="0" err="1">
                <a:solidFill>
                  <a:prstClr val="black"/>
                </a:solidFill>
              </a:rPr>
              <a:t>сценирование</a:t>
            </a:r>
            <a:r>
              <a:rPr lang="ru-RU" sz="2800" dirty="0">
                <a:solidFill>
                  <a:prstClr val="black"/>
                </a:solidFill>
              </a:rPr>
              <a:t/>
            </a:r>
            <a:br>
              <a:rPr lang="ru-RU" sz="2800" dirty="0">
                <a:solidFill>
                  <a:prstClr val="black"/>
                </a:solidFill>
              </a:rPr>
            </a:br>
            <a:r>
              <a:rPr lang="ru-RU" sz="2800" dirty="0">
                <a:solidFill>
                  <a:prstClr val="black"/>
                </a:solidFill>
              </a:rPr>
              <a:t>Организация, администрирование</a:t>
            </a:r>
            <a:br>
              <a:rPr lang="ru-RU" sz="2800" dirty="0">
                <a:solidFill>
                  <a:prstClr val="black"/>
                </a:solidFill>
              </a:rPr>
            </a:br>
            <a:r>
              <a:rPr lang="ru-RU" sz="2800" dirty="0">
                <a:solidFill>
                  <a:prstClr val="black"/>
                </a:solidFill>
              </a:rPr>
              <a:t>Привлечение партнеров и ключевых действующих лиц</a:t>
            </a:r>
            <a:br>
              <a:rPr lang="ru-RU" sz="2800" dirty="0">
                <a:solidFill>
                  <a:prstClr val="black"/>
                </a:solidFill>
              </a:rPr>
            </a:br>
            <a:r>
              <a:rPr lang="ru-RU" sz="2800" dirty="0">
                <a:solidFill>
                  <a:prstClr val="black"/>
                </a:solidFill>
              </a:rPr>
              <a:t>Привлечение участников</a:t>
            </a:r>
            <a:br>
              <a:rPr lang="ru-RU" sz="2800" dirty="0">
                <a:solidFill>
                  <a:prstClr val="black"/>
                </a:solidFill>
              </a:rPr>
            </a:br>
            <a:r>
              <a:rPr lang="ru-RU" sz="2800" dirty="0">
                <a:solidFill>
                  <a:prstClr val="black"/>
                </a:solidFill>
              </a:rPr>
              <a:t>Поиск и привлечение ресурсов, учет и распределение ресурсов</a:t>
            </a:r>
            <a:br>
              <a:rPr lang="ru-RU" sz="2800" dirty="0">
                <a:solidFill>
                  <a:prstClr val="black"/>
                </a:solidFill>
              </a:rPr>
            </a:br>
            <a:r>
              <a:rPr lang="ru-RU" sz="2800" dirty="0">
                <a:solidFill>
                  <a:prstClr val="black"/>
                </a:solidFill>
              </a:rPr>
              <a:t>Оформление помещений</a:t>
            </a:r>
            <a:br>
              <a:rPr lang="ru-RU" sz="2800" dirty="0">
                <a:solidFill>
                  <a:prstClr val="black"/>
                </a:solidFill>
              </a:rPr>
            </a:br>
            <a:r>
              <a:rPr lang="ru-RU" sz="2800" dirty="0">
                <a:solidFill>
                  <a:prstClr val="black"/>
                </a:solidFill>
              </a:rPr>
              <a:t>Дизайн</a:t>
            </a:r>
            <a:br>
              <a:rPr lang="ru-RU" sz="2800" dirty="0">
                <a:solidFill>
                  <a:prstClr val="black"/>
                </a:solidFill>
              </a:rPr>
            </a:br>
            <a:r>
              <a:rPr lang="ru-RU" sz="2800" dirty="0">
                <a:solidFill>
                  <a:prstClr val="black"/>
                </a:solidFill>
              </a:rPr>
              <a:t>Создание медиа-продуктов (фотографии, видеоролики и т.д.)</a:t>
            </a:r>
            <a:br>
              <a:rPr lang="ru-RU" sz="2800" dirty="0">
                <a:solidFill>
                  <a:prstClr val="black"/>
                </a:solidFill>
              </a:rPr>
            </a:br>
            <a:r>
              <a:rPr lang="ru-RU" sz="2800" dirty="0">
                <a:solidFill>
                  <a:prstClr val="black"/>
                </a:solidFill>
              </a:rPr>
              <a:t>Копирайтинг</a:t>
            </a:r>
            <a:br>
              <a:rPr lang="ru-RU" sz="2800" dirty="0">
                <a:solidFill>
                  <a:prstClr val="black"/>
                </a:solidFill>
              </a:rPr>
            </a:br>
            <a:r>
              <a:rPr lang="ru-RU" sz="2800" dirty="0">
                <a:solidFill>
                  <a:prstClr val="black"/>
                </a:solidFill>
              </a:rPr>
              <a:t>SMM-продвижение и активность в интернете</a:t>
            </a:r>
            <a:br>
              <a:rPr lang="ru-RU" sz="2800" dirty="0">
                <a:solidFill>
                  <a:prstClr val="black"/>
                </a:solidFill>
              </a:rPr>
            </a:br>
            <a:r>
              <a:rPr lang="ru-RU" sz="2800" dirty="0">
                <a:solidFill>
                  <a:prstClr val="black"/>
                </a:solidFill>
              </a:rPr>
              <a:t>Привлечение СМИ</a:t>
            </a:r>
            <a:br>
              <a:rPr lang="ru-RU" sz="2800" dirty="0">
                <a:solidFill>
                  <a:prstClr val="black"/>
                </a:solidFill>
              </a:rPr>
            </a:br>
            <a:r>
              <a:rPr lang="ru-RU" sz="2800" dirty="0">
                <a:solidFill>
                  <a:prstClr val="black"/>
                </a:solidFill>
              </a:rPr>
              <a:t>Маркетинг</a:t>
            </a:r>
            <a:br>
              <a:rPr lang="ru-RU" sz="2800" dirty="0">
                <a:solidFill>
                  <a:prstClr val="black"/>
                </a:solidFill>
              </a:rPr>
            </a:b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29" y="217751"/>
            <a:ext cx="2316681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7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248" y="166255"/>
            <a:ext cx="11959245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/>
              <a:t>10 </a:t>
            </a:r>
            <a:r>
              <a:rPr lang="ru-RU" sz="2400" b="1" dirty="0" smtClean="0"/>
              <a:t>Аргументов в пользу профессии EVENT- менеджера: </a:t>
            </a:r>
          </a:p>
          <a:p>
            <a:pPr lvl="0" algn="ctr"/>
            <a:endParaRPr lang="ru-RU" sz="2400" b="1" dirty="0"/>
          </a:p>
          <a:p>
            <a:pPr marL="342900" lvl="0" indent="-342900">
              <a:buAutoNum type="arabicPeriod"/>
            </a:pPr>
            <a:r>
              <a:rPr lang="ru-RU" sz="2000" dirty="0" smtClean="0"/>
              <a:t>Event-менеджеры </a:t>
            </a:r>
            <a:r>
              <a:rPr lang="ru-RU" sz="2000" dirty="0"/>
              <a:t>востребованы на рынке труда. Наша профессия актуальна </a:t>
            </a:r>
            <a:r>
              <a:rPr lang="ru-RU" sz="2000" dirty="0" smtClean="0"/>
              <a:t>– красивые события </a:t>
            </a:r>
            <a:r>
              <a:rPr lang="ru-RU" sz="2000" dirty="0"/>
              <a:t>нужны всем</a:t>
            </a:r>
            <a:r>
              <a:rPr lang="ru-RU" sz="2000" dirty="0" smtClean="0"/>
              <a:t>!</a:t>
            </a:r>
          </a:p>
          <a:p>
            <a:pPr marL="342900" lvl="0" indent="-342900">
              <a:buAutoNum type="arabicPeriod"/>
            </a:pPr>
            <a:r>
              <a:rPr lang="ru-RU" sz="2000" dirty="0" smtClean="0"/>
              <a:t> Специалисты </a:t>
            </a:r>
            <a:r>
              <a:rPr lang="ru-RU" sz="2000" dirty="0" smtClean="0">
                <a:solidFill>
                  <a:prstClr val="black"/>
                </a:solidFill>
              </a:rPr>
              <a:t>event-бизнеса </a:t>
            </a:r>
            <a:r>
              <a:rPr lang="ru-RU" sz="2000" dirty="0">
                <a:solidFill>
                  <a:prstClr val="black"/>
                </a:solidFill>
              </a:rPr>
              <a:t>могут получать высокие доходы: многие компании и частные лица готовы заплатить большие деньги за профессионально организованные и проведенные мероприятия</a:t>
            </a:r>
            <a:r>
              <a:rPr lang="ru-RU" sz="2000" dirty="0" smtClean="0">
                <a:solidFill>
                  <a:prstClr val="black"/>
                </a:solidFill>
              </a:rPr>
              <a:t>.</a:t>
            </a:r>
          </a:p>
          <a:p>
            <a:pPr marL="342900" lvl="0" indent="-342900">
              <a:buAutoNum type="arabicPeriod"/>
            </a:pPr>
            <a:r>
              <a:rPr lang="ru-RU" sz="2000" dirty="0" smtClean="0">
                <a:solidFill>
                  <a:prstClr val="black"/>
                </a:solidFill>
              </a:rPr>
              <a:t>  </a:t>
            </a:r>
            <a:r>
              <a:rPr lang="ru-RU" sz="2000" dirty="0">
                <a:solidFill>
                  <a:prstClr val="black"/>
                </a:solidFill>
              </a:rPr>
              <a:t>Event-профессионал имеет возможность обзавестись серьезными деловыми связями</a:t>
            </a:r>
            <a:r>
              <a:rPr lang="ru-RU" sz="2000" dirty="0" smtClean="0">
                <a:solidFill>
                  <a:prstClr val="black"/>
                </a:solidFill>
              </a:rPr>
              <a:t>.</a:t>
            </a:r>
          </a:p>
          <a:p>
            <a:pPr marL="342900" lvl="0" indent="-342900">
              <a:buAutoNum type="arabicPeriod"/>
            </a:pPr>
            <a:r>
              <a:rPr lang="ru-RU" sz="2000" dirty="0" smtClean="0">
                <a:solidFill>
                  <a:prstClr val="black"/>
                </a:solidFill>
              </a:rPr>
              <a:t>  </a:t>
            </a:r>
            <a:r>
              <a:rPr lang="ru-RU" sz="2000" dirty="0">
                <a:solidFill>
                  <a:prstClr val="black"/>
                </a:solidFill>
              </a:rPr>
              <a:t>Наша работа позволяет максимально раскрыть креативные способности специалиста, создать брендовое имя в бизнесе</a:t>
            </a:r>
            <a:r>
              <a:rPr lang="ru-RU" sz="2000" dirty="0" smtClean="0">
                <a:solidFill>
                  <a:prstClr val="black"/>
                </a:solidFill>
              </a:rPr>
              <a:t>.</a:t>
            </a:r>
          </a:p>
          <a:p>
            <a:pPr marL="342900" lvl="0" indent="-342900">
              <a:buAutoNum type="arabicPeriod"/>
            </a:pPr>
            <a:r>
              <a:rPr lang="ru-RU" sz="2000" dirty="0" smtClean="0">
                <a:solidFill>
                  <a:prstClr val="black"/>
                </a:solidFill>
              </a:rPr>
              <a:t>  </a:t>
            </a:r>
            <a:r>
              <a:rPr lang="ru-RU" sz="2000" dirty="0">
                <a:solidFill>
                  <a:prstClr val="black"/>
                </a:solidFill>
              </a:rPr>
              <a:t>У нас красивая работа! Яркий, эксклюзивный </a:t>
            </a:r>
            <a:r>
              <a:rPr lang="ru-RU" sz="2000" dirty="0" err="1">
                <a:solidFill>
                  <a:prstClr val="black"/>
                </a:solidFill>
              </a:rPr>
              <a:t>ивент</a:t>
            </a:r>
            <a:r>
              <a:rPr lang="ru-RU" sz="2000" dirty="0">
                <a:solidFill>
                  <a:prstClr val="black"/>
                </a:solidFill>
              </a:rPr>
              <a:t> - настоящее произведение искусства! </a:t>
            </a:r>
            <a:endParaRPr lang="ru-RU" sz="2000" dirty="0" smtClean="0">
              <a:solidFill>
                <a:prstClr val="black"/>
              </a:solidFill>
            </a:endParaRPr>
          </a:p>
          <a:p>
            <a:pPr marL="342900" lvl="0" indent="-342900">
              <a:buAutoNum type="arabicPeriod"/>
            </a:pPr>
            <a:r>
              <a:rPr lang="ru-RU" sz="2000" dirty="0" smtClean="0">
                <a:solidFill>
                  <a:prstClr val="black"/>
                </a:solidFill>
              </a:rPr>
              <a:t>Наша </a:t>
            </a:r>
            <a:r>
              <a:rPr lang="ru-RU" sz="2000" dirty="0">
                <a:solidFill>
                  <a:prstClr val="black"/>
                </a:solidFill>
              </a:rPr>
              <a:t>работа позитивна! Мы дарим людям радость, яркие эмоции. </a:t>
            </a:r>
            <a:endParaRPr lang="ru-RU" sz="2000" dirty="0" smtClean="0">
              <a:solidFill>
                <a:prstClr val="black"/>
              </a:solidFill>
            </a:endParaRPr>
          </a:p>
          <a:p>
            <a:pPr marL="342900" lvl="0" indent="-342900">
              <a:buAutoNum type="arabicPeriod"/>
            </a:pPr>
            <a:r>
              <a:rPr lang="ru-RU" sz="2000" dirty="0" smtClean="0">
                <a:solidFill>
                  <a:prstClr val="black"/>
                </a:solidFill>
              </a:rPr>
              <a:t> </a:t>
            </a:r>
            <a:r>
              <a:rPr lang="ru-RU" sz="2000" dirty="0">
                <a:solidFill>
                  <a:prstClr val="black"/>
                </a:solidFill>
              </a:rPr>
              <a:t>Мы свободны от рутины! Каждый </a:t>
            </a:r>
            <a:r>
              <a:rPr lang="ru-RU" sz="2000" dirty="0" err="1">
                <a:solidFill>
                  <a:prstClr val="black"/>
                </a:solidFill>
              </a:rPr>
              <a:t>ивент</a:t>
            </a:r>
            <a:r>
              <a:rPr lang="ru-RU" sz="2000" dirty="0">
                <a:solidFill>
                  <a:prstClr val="black"/>
                </a:solidFill>
              </a:rPr>
              <a:t> неповторим, постоянно раскрываются новые и новые грани нашей профессии! </a:t>
            </a:r>
            <a:endParaRPr lang="ru-RU" sz="2000" dirty="0" smtClean="0">
              <a:solidFill>
                <a:prstClr val="black"/>
              </a:solidFill>
            </a:endParaRPr>
          </a:p>
          <a:p>
            <a:pPr marL="342900" lvl="0" indent="-342900">
              <a:buAutoNum type="arabicPeriod"/>
            </a:pPr>
            <a:r>
              <a:rPr lang="ru-RU" sz="2000" dirty="0" smtClean="0">
                <a:solidFill>
                  <a:prstClr val="black"/>
                </a:solidFill>
              </a:rPr>
              <a:t> </a:t>
            </a:r>
            <a:r>
              <a:rPr lang="ru-RU" sz="2000" dirty="0" err="1">
                <a:solidFill>
                  <a:prstClr val="black"/>
                </a:solidFill>
              </a:rPr>
              <a:t>Еvent</a:t>
            </a:r>
            <a:r>
              <a:rPr lang="ru-RU" sz="2000" dirty="0">
                <a:solidFill>
                  <a:prstClr val="black"/>
                </a:solidFill>
              </a:rPr>
              <a:t>-менеджер может выбрать различные формы занятости: работа в event-агентстве, крупной компании, создание собственного бизнеса, </a:t>
            </a:r>
            <a:r>
              <a:rPr lang="ru-RU" sz="2000" dirty="0" err="1">
                <a:solidFill>
                  <a:prstClr val="black"/>
                </a:solidFill>
              </a:rPr>
              <a:t>фриланс</a:t>
            </a:r>
            <a:r>
              <a:rPr lang="ru-RU" sz="2000" dirty="0">
                <a:solidFill>
                  <a:prstClr val="black"/>
                </a:solidFill>
              </a:rPr>
              <a:t>. </a:t>
            </a:r>
            <a:endParaRPr lang="ru-RU" sz="2000" dirty="0" smtClean="0">
              <a:solidFill>
                <a:prstClr val="black"/>
              </a:solidFill>
            </a:endParaRPr>
          </a:p>
          <a:p>
            <a:pPr marL="342900" lvl="0" indent="-342900">
              <a:buAutoNum type="arabicPeriod"/>
            </a:pPr>
            <a:r>
              <a:rPr lang="ru-RU" sz="2000" dirty="0" smtClean="0">
                <a:solidFill>
                  <a:prstClr val="black"/>
                </a:solidFill>
              </a:rPr>
              <a:t>Специалисты </a:t>
            </a:r>
            <a:r>
              <a:rPr lang="ru-RU" sz="2000" dirty="0">
                <a:solidFill>
                  <a:prstClr val="black"/>
                </a:solidFill>
              </a:rPr>
              <a:t>event-бизнеса умеют работать самостоятельно и в команде. Наша работа учит </a:t>
            </a:r>
            <a:r>
              <a:rPr lang="ru-RU" sz="2000" dirty="0" smtClean="0">
                <a:solidFill>
                  <a:prstClr val="black"/>
                </a:solidFill>
              </a:rPr>
              <a:t>способности </a:t>
            </a:r>
            <a:r>
              <a:rPr lang="ru-RU" sz="2000" dirty="0">
                <a:solidFill>
                  <a:prstClr val="black"/>
                </a:solidFill>
              </a:rPr>
              <a:t>находить общий язык и эффективно взаимодействовать с любыми людьми! </a:t>
            </a:r>
            <a:endParaRPr lang="ru-RU" sz="2000" dirty="0" smtClean="0">
              <a:solidFill>
                <a:prstClr val="black"/>
              </a:solidFill>
            </a:endParaRPr>
          </a:p>
          <a:p>
            <a:pPr marL="342900" lvl="0" indent="-342900">
              <a:buAutoNum type="arabicPeriod"/>
            </a:pPr>
            <a:r>
              <a:rPr lang="ru-RU" sz="2000" dirty="0" err="1" smtClean="0">
                <a:solidFill>
                  <a:prstClr val="black"/>
                </a:solidFill>
              </a:rPr>
              <a:t>Еvent</a:t>
            </a:r>
            <a:r>
              <a:rPr lang="ru-RU" sz="2000" dirty="0" smtClean="0">
                <a:solidFill>
                  <a:prstClr val="black"/>
                </a:solidFill>
              </a:rPr>
              <a:t>-профессионал </a:t>
            </a:r>
            <a:r>
              <a:rPr lang="ru-RU" sz="2000" dirty="0">
                <a:solidFill>
                  <a:prstClr val="black"/>
                </a:solidFill>
              </a:rPr>
              <a:t>- лидер! Лидерские качества формирует сама практика event-бизнеса! </a:t>
            </a:r>
          </a:p>
          <a:p>
            <a:r>
              <a:rPr lang="ru-RU" sz="2000" dirty="0" smtClean="0"/>
              <a:t>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5416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32" y="365761"/>
            <a:ext cx="2320498" cy="9668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29004">
            <a:off x="435325" y="1533457"/>
            <a:ext cx="5165298" cy="3451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422" y="365761"/>
            <a:ext cx="5147166" cy="3451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12057">
            <a:off x="4929274" y="3157324"/>
            <a:ext cx="4902134" cy="3292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954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7703" y="448886"/>
            <a:ext cx="4168240" cy="2796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252"/>
            <a:ext cx="2316681" cy="9693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36983">
            <a:off x="2459445" y="851698"/>
            <a:ext cx="4098688" cy="2749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777" y="3452718"/>
            <a:ext cx="4338047" cy="2910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44707">
            <a:off x="6319348" y="3165512"/>
            <a:ext cx="4351120" cy="2910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874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100" y="400825"/>
            <a:ext cx="4226225" cy="2827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691" y="400825"/>
            <a:ext cx="4514250" cy="3028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2797397"/>
            <a:ext cx="4781006" cy="3207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1784" y="3363362"/>
            <a:ext cx="4664640" cy="3129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30" y="428072"/>
            <a:ext cx="2316681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4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906" y="377789"/>
            <a:ext cx="4620049" cy="3099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AutoShape 4" descr="http://savepic.ru/721005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61908">
            <a:off x="806922" y="3264866"/>
            <a:ext cx="4463281" cy="2994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537603"/>
            <a:ext cx="2316681" cy="9693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47997">
            <a:off x="5892728" y="3124374"/>
            <a:ext cx="4650377" cy="3110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087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32" y="365761"/>
            <a:ext cx="2320498" cy="9668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72928">
            <a:off x="864650" y="1535854"/>
            <a:ext cx="4405620" cy="2949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1239" y="480172"/>
            <a:ext cx="4413670" cy="2958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5830" y="3794371"/>
            <a:ext cx="4362244" cy="2921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0888" y="3418059"/>
            <a:ext cx="4387478" cy="2942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183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9628" y="1596044"/>
            <a:ext cx="11504815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prstClr val="black"/>
                </a:solidFill>
              </a:rPr>
              <a:t>Задание</a:t>
            </a:r>
          </a:p>
          <a:p>
            <a:endParaRPr lang="ru-RU" sz="2400" b="1" dirty="0" smtClean="0">
              <a:solidFill>
                <a:prstClr val="black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2800" i="1" dirty="0" smtClean="0">
                <a:solidFill>
                  <a:prstClr val="black"/>
                </a:solidFill>
              </a:rPr>
              <a:t>Создать </a:t>
            </a:r>
            <a:r>
              <a:rPr lang="ru-RU" sz="2800" i="1" dirty="0" err="1" smtClean="0">
                <a:solidFill>
                  <a:prstClr val="black"/>
                </a:solidFill>
              </a:rPr>
              <a:t>ивент-агенство</a:t>
            </a:r>
            <a:r>
              <a:rPr lang="ru-RU" sz="2800" i="1" dirty="0" smtClean="0">
                <a:solidFill>
                  <a:prstClr val="black"/>
                </a:solidFill>
              </a:rPr>
              <a:t> по выбранному и согласованному группой направлению (спорт, бизнес, образование, культура, …)</a:t>
            </a:r>
          </a:p>
          <a:p>
            <a:pPr marL="342900" indent="-342900">
              <a:buFontTx/>
              <a:buChar char="-"/>
            </a:pPr>
            <a:endParaRPr lang="ru-RU" sz="2800" i="1" dirty="0" smtClean="0">
              <a:solidFill>
                <a:prstClr val="black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2800" i="1" dirty="0" smtClean="0">
                <a:solidFill>
                  <a:prstClr val="black"/>
                </a:solidFill>
              </a:rPr>
              <a:t>Определиться с ролями</a:t>
            </a:r>
          </a:p>
          <a:p>
            <a:endParaRPr lang="ru-RU" sz="2800" i="1" dirty="0" smtClean="0">
              <a:solidFill>
                <a:prstClr val="black"/>
              </a:solidFill>
            </a:endParaRPr>
          </a:p>
          <a:p>
            <a:r>
              <a:rPr lang="ru-RU" sz="2800" i="1" dirty="0" smtClean="0">
                <a:solidFill>
                  <a:prstClr val="black"/>
                </a:solidFill>
              </a:rPr>
              <a:t>-    Разработать </a:t>
            </a:r>
            <a:r>
              <a:rPr lang="ru-RU" sz="2800" i="1" dirty="0">
                <a:solidFill>
                  <a:prstClr val="black"/>
                </a:solidFill>
              </a:rPr>
              <a:t>и представить </a:t>
            </a:r>
            <a:r>
              <a:rPr lang="ru-RU" sz="2800" i="1" dirty="0" err="1" smtClean="0">
                <a:solidFill>
                  <a:prstClr val="black"/>
                </a:solidFill>
              </a:rPr>
              <a:t>ивент</a:t>
            </a:r>
            <a:endParaRPr lang="ru-RU" sz="2800" i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229" y="764770"/>
            <a:ext cx="1986693" cy="83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9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6804" b="15703"/>
          <a:stretch/>
        </p:blipFill>
        <p:spPr>
          <a:xfrm rot="20987009">
            <a:off x="2057158" y="573246"/>
            <a:ext cx="9640038" cy="40732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3654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419" y="769522"/>
            <a:ext cx="9112987" cy="5659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944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98269" y="498765"/>
            <a:ext cx="1077329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	</a:t>
            </a:r>
            <a:r>
              <a:rPr lang="ru-RU" altLang="ru-RU" sz="2800" i="1" dirty="0" smtClean="0">
                <a:solidFill>
                  <a:prstClr val="black"/>
                </a:solidFill>
                <a:latin typeface="Arial" panose="020B0604020202020204" pitchFamily="34" charset="0"/>
              </a:rPr>
              <a:t>Современное общество </a:t>
            </a:r>
            <a:r>
              <a:rPr lang="ru-RU" altLang="ru-RU" sz="2800" i="1" dirty="0">
                <a:solidFill>
                  <a:prstClr val="black"/>
                </a:solidFill>
                <a:latin typeface="Arial" panose="020B0604020202020204" pitchFamily="34" charset="0"/>
              </a:rPr>
              <a:t>нуждается в компетентных и креативных менеджерах-лидерах, способных продуктивно работать в динамичной бизнес-среде</a:t>
            </a:r>
            <a:endParaRPr lang="ru-RU" sz="28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73268">
            <a:off x="4256063" y="2443131"/>
            <a:ext cx="2809808" cy="184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416" y="4545785"/>
            <a:ext cx="5500345" cy="1947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37699">
            <a:off x="7184542" y="3730348"/>
            <a:ext cx="2931310" cy="2119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225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84" y="517109"/>
            <a:ext cx="7996927" cy="5743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65966" b="87330"/>
          <a:stretch/>
        </p:blipFill>
        <p:spPr>
          <a:xfrm>
            <a:off x="6342609" y="4809629"/>
            <a:ext cx="5636029" cy="17158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7407398" y="6405233"/>
            <a:ext cx="3794629" cy="240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00" u="sng" dirty="0">
                <a:solidFill>
                  <a:srgbClr val="0000FF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https://create.kahoot.it/share/b04d518c-5cc0-4f23-8e6b-0f232240b6b6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57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4373" y="3964824"/>
            <a:ext cx="5517627" cy="260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06695"/>
            <a:ext cx="4585508" cy="2751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0814" y="233648"/>
            <a:ext cx="7248699" cy="56697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201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30778" y="149629"/>
            <a:ext cx="1054053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	</a:t>
            </a:r>
          </a:p>
          <a:p>
            <a:r>
              <a:rPr lang="ru-RU" sz="2400" i="1" dirty="0">
                <a:solidFill>
                  <a:prstClr val="black"/>
                </a:solidFill>
                <a:latin typeface="Arial" panose="020B0604020202020204" pitchFamily="34" charset="0"/>
              </a:rPr>
              <a:t>	</a:t>
            </a:r>
            <a:r>
              <a:rPr lang="ru-RU" sz="2800" i="1" dirty="0" smtClean="0">
                <a:solidFill>
                  <a:prstClr val="black"/>
                </a:solidFill>
                <a:latin typeface="Arial" panose="020B0604020202020204" pitchFamily="34" charset="0"/>
              </a:rPr>
              <a:t>Хороший </a:t>
            </a:r>
            <a:r>
              <a:rPr lang="ru-RU" sz="2800" i="1" dirty="0">
                <a:solidFill>
                  <a:prstClr val="black"/>
                </a:solidFill>
                <a:latin typeface="Arial" panose="020B0604020202020204" pitchFamily="34" charset="0"/>
              </a:rPr>
              <a:t>тайм-менеджмент — это искусство делать проблемы настолько интересными, а их решение столь конструктивным, что каждому хочется работать и справляться с возникшими затруднениями.</a:t>
            </a:r>
          </a:p>
          <a:p>
            <a:pPr algn="r"/>
            <a:r>
              <a:rPr lang="ru-RU" sz="2400" i="1" dirty="0">
                <a:solidFill>
                  <a:prstClr val="black"/>
                </a:solidFill>
                <a:latin typeface="Arial" panose="020B0604020202020204" pitchFamily="34" charset="0"/>
              </a:rPr>
              <a:t>Пол </a:t>
            </a:r>
            <a:r>
              <a:rPr lang="ru-RU" sz="2400" i="1" dirty="0" err="1">
                <a:solidFill>
                  <a:prstClr val="black"/>
                </a:solidFill>
                <a:latin typeface="Arial" panose="020B0604020202020204" pitchFamily="34" charset="0"/>
              </a:rPr>
              <a:t>Хоукен</a:t>
            </a:r>
            <a:endParaRPr lang="ru-RU" sz="2400" i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523" y="3943172"/>
            <a:ext cx="2839027" cy="28390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912" y="3943172"/>
            <a:ext cx="2942705" cy="29427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7970" y="3897523"/>
            <a:ext cx="3048578" cy="28846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706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125" y="285663"/>
            <a:ext cx="9525000" cy="6353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865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nedzhment-kem-rabotat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243824125"/>
            <a:ext cx="619125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5513" y="2061556"/>
            <a:ext cx="1143831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  <a:hlinkClick r:id="rId3" action="ppaction://hlinkfile"/>
              </a:rPr>
              <a:t>EVENT</a:t>
            </a:r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 ≠ </a:t>
            </a:r>
            <a:r>
              <a:rPr lang="ru-RU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праздник (?)                                          </a:t>
            </a:r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EVENT-менеджер ≠ </a:t>
            </a:r>
            <a:r>
              <a:rPr lang="ru-RU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аниматор</a:t>
            </a:r>
          </a:p>
          <a:p>
            <a:pPr algn="just"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800" i="1" dirty="0">
                <a:solidFill>
                  <a:srgbClr val="000000"/>
                </a:solidFill>
                <a:latin typeface="Calibri" panose="020F0502020204030204" pitchFamily="34" charset="0"/>
              </a:rPr>
              <a:t>EVENT – событие (локальное, интенсивное, эмоциональное,</a:t>
            </a:r>
            <a:br>
              <a:rPr lang="ru-RU" sz="2800" i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ru-RU" sz="2800" i="1" dirty="0">
                <a:solidFill>
                  <a:srgbClr val="000000"/>
                </a:solidFill>
                <a:latin typeface="Calibri" panose="020F0502020204030204" pitchFamily="34" charset="0"/>
              </a:rPr>
              <a:t>творческое действие, имеющее следы, кульминация жизни</a:t>
            </a:r>
            <a:br>
              <a:rPr lang="ru-RU" sz="2800" i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ru-RU" sz="2800" i="1" dirty="0">
                <a:solidFill>
                  <a:srgbClr val="000000"/>
                </a:solidFill>
                <a:latin typeface="Calibri" panose="020F0502020204030204" pitchFamily="34" charset="0"/>
              </a:rPr>
              <a:t>сообщества, яркое и мотивирующее явление </a:t>
            </a:r>
            <a:r>
              <a:rPr lang="ru-RU" sz="28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…)</a:t>
            </a:r>
          </a:p>
          <a:p>
            <a:endParaRPr lang="ru-RU" sz="28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8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EVENT </a:t>
            </a:r>
            <a:r>
              <a:rPr lang="ru-RU" sz="2800" i="1" dirty="0">
                <a:solidFill>
                  <a:srgbClr val="000000"/>
                </a:solidFill>
                <a:latin typeface="Calibri" panose="020F0502020204030204" pitchFamily="34" charset="0"/>
              </a:rPr>
              <a:t>– современный инструмент жизни сообщества,</a:t>
            </a:r>
            <a:br>
              <a:rPr lang="ru-RU" sz="2800" i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ru-RU" sz="2800" i="1" dirty="0">
                <a:solidFill>
                  <a:srgbClr val="000000"/>
                </a:solidFill>
                <a:latin typeface="Calibri" panose="020F0502020204030204" pitchFamily="34" charset="0"/>
              </a:rPr>
              <a:t>продвижения и продаж, исследования, формирования</a:t>
            </a:r>
            <a:br>
              <a:rPr lang="ru-RU" sz="2800" i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ru-RU" sz="2800" i="1" dirty="0">
                <a:solidFill>
                  <a:srgbClr val="000000"/>
                </a:solidFill>
                <a:latin typeface="Calibri" panose="020F0502020204030204" pitchFamily="34" charset="0"/>
              </a:rPr>
              <a:t>общественного мнения, действия…</a:t>
            </a:r>
            <a:br>
              <a:rPr lang="ru-RU" sz="2800" i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ru-RU" sz="2800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291" y="500384"/>
            <a:ext cx="2316681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1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5659" y="1679172"/>
            <a:ext cx="11471665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С формальной точки зрения индустрия родилась в 1800-х годах, когда началась продажа билетов на профессиональные спортивные мероприятия, и позднее постепенно трансформировалась. </a:t>
            </a: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Считается, что профессия сформировалась в 1950-х годах, а началось всё с открытия </a:t>
            </a:r>
            <a:r>
              <a:rPr lang="ru-RU" altLang="ru-RU" sz="3000" kern="0" dirty="0">
                <a:solidFill>
                  <a:prstClr val="black"/>
                </a:solidFill>
              </a:rPr>
              <a:t>первый из тематических парков Уолта Диснея 17 июля 1955 </a:t>
            </a:r>
            <a:r>
              <a:rPr lang="ru-RU" altLang="ru-RU" sz="3000" kern="0" dirty="0" smtClean="0">
                <a:solidFill>
                  <a:prstClr val="black"/>
                </a:solidFill>
              </a:rPr>
              <a:t>года. </a:t>
            </a:r>
            <a:endParaRPr lang="ru-RU" altLang="ru-RU" sz="3000" kern="0" dirty="0">
              <a:solidFill>
                <a:prstClr val="black"/>
              </a:solidFill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24 года назад было положено начало образования в области организации мероприятий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24595" y="0"/>
            <a:ext cx="81963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3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История </a:t>
            </a:r>
            <a:r>
              <a:rPr kumimoji="0" lang="ru-RU" altLang="ru-RU" sz="3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эвент</a:t>
            </a:r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/</a:t>
            </a:r>
            <a:r>
              <a:rPr kumimoji="0" lang="ru-RU" altLang="ru-RU" sz="3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ивент</a:t>
            </a:r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-индустрии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59" y="306539"/>
            <a:ext cx="2724230" cy="113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8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6858" y="897776"/>
            <a:ext cx="46883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Мотивация</a:t>
            </a:r>
            <a:endParaRPr kumimoji="0" lang="ru-RU" sz="36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5760" y="2211185"/>
            <a:ext cx="11272058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ru-RU" alt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Поймите, зачем Вы делаете мероприятие – определите </a:t>
            </a:r>
            <a:r>
              <a:rPr lang="ru-RU" altLang="ru-RU" sz="3200" kern="0" dirty="0" smtClean="0">
                <a:solidFill>
                  <a:prstClr val="black"/>
                </a:solidFill>
              </a:rPr>
              <a:t>прежде </a:t>
            </a:r>
            <a:r>
              <a:rPr kumimoji="0" lang="ru-RU" alt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всего свои цели;</a:t>
            </a: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Поймите, зачем люди придут на мероприятие – найдите мотивы участников </a:t>
            </a:r>
            <a:r>
              <a:rPr kumimoji="0" lang="ru-RU" altLang="ru-RU" sz="32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 дайте им причину прийти;</a:t>
            </a:r>
            <a:r>
              <a:rPr kumimoji="0" lang="ru-RU" altLang="ru-RU" sz="3200" b="0" i="1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о</a:t>
            </a:r>
            <a:r>
              <a:rPr kumimoji="0" lang="ru-RU" altLang="ru-RU" sz="32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ни придут, когда поймут зачем)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88" y="527166"/>
            <a:ext cx="2725148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1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505</Words>
  <Application>Microsoft Office PowerPoint</Application>
  <PresentationFormat>Широкоэкранный</PresentationFormat>
  <Paragraphs>101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Helvetica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43</cp:revision>
  <dcterms:created xsi:type="dcterms:W3CDTF">2019-09-12T09:38:22Z</dcterms:created>
  <dcterms:modified xsi:type="dcterms:W3CDTF">2019-10-25T05:51:33Z</dcterms:modified>
</cp:coreProperties>
</file>