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4" r:id="rId5"/>
    <p:sldId id="259" r:id="rId6"/>
    <p:sldId id="262" r:id="rId7"/>
    <p:sldId id="261" r:id="rId8"/>
    <p:sldId id="263" r:id="rId9"/>
    <p:sldId id="265" r:id="rId10"/>
    <p:sldId id="25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E696F-6B26-4939-8090-CF42CEB3D48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677D19A-ED37-4BA9-A50F-A69B7C37E41B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rPr>
            <a:t>Районная программа педагогического просвещения родителей в редакции 2014 г.,   содержащая тематику родительских собраний по различным воспитательным направлениям и актуальным проблемам, адресованная только одной целевой группе – педагогам</a:t>
          </a:r>
          <a:endParaRPr lang="ru-RU" sz="2000" dirty="0">
            <a:solidFill>
              <a:schemeClr val="tx1"/>
            </a:solidFill>
            <a:latin typeface="+mn-lt"/>
          </a:endParaRPr>
        </a:p>
      </dgm:t>
    </dgm:pt>
    <dgm:pt modelId="{B953BC0C-BF70-43FA-A794-628E6A860B12}" type="parTrans" cxnId="{FB1B4F2C-3229-42EE-9647-6C04D973CA43}">
      <dgm:prSet/>
      <dgm:spPr/>
      <dgm:t>
        <a:bodyPr/>
        <a:lstStyle/>
        <a:p>
          <a:endParaRPr lang="ru-RU"/>
        </a:p>
      </dgm:t>
    </dgm:pt>
    <dgm:pt modelId="{2CACDFDA-2B4A-417D-B82C-29C9831847CB}" type="sibTrans" cxnId="{FB1B4F2C-3229-42EE-9647-6C04D973CA4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6C82FA8-73CB-45EF-B3D0-82E333FC447B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rPr>
            <a:t>Интерактивная модель «Развитие семейного воспитания и родительского просвещения», наполненная многообразными по тематике и форме методическими и информационными материалами, адресованная всем участникам образовательных отношений</a:t>
          </a:r>
          <a:endParaRPr lang="ru-RU" sz="2000" dirty="0">
            <a:solidFill>
              <a:schemeClr val="tx1"/>
            </a:solidFill>
            <a:effectLst/>
            <a:latin typeface="+mn-lt"/>
            <a:ea typeface="Calibri" panose="020F0502020204030204" pitchFamily="34" charset="0"/>
          </a:endParaRPr>
        </a:p>
      </dgm:t>
    </dgm:pt>
    <dgm:pt modelId="{A891EB1E-8F28-4A37-BE4C-BA6CFE639164}" type="parTrans" cxnId="{DDF09B48-EF88-4B58-858C-48DDCDE84231}">
      <dgm:prSet/>
      <dgm:spPr/>
      <dgm:t>
        <a:bodyPr/>
        <a:lstStyle/>
        <a:p>
          <a:endParaRPr lang="ru-RU"/>
        </a:p>
      </dgm:t>
    </dgm:pt>
    <dgm:pt modelId="{A61F67C0-59E8-40F8-A87D-CB38B90CDCC1}" type="sibTrans" cxnId="{DDF09B48-EF88-4B58-858C-48DDCDE84231}">
      <dgm:prSet/>
      <dgm:spPr/>
      <dgm:t>
        <a:bodyPr/>
        <a:lstStyle/>
        <a:p>
          <a:endParaRPr lang="ru-RU"/>
        </a:p>
      </dgm:t>
    </dgm:pt>
    <dgm:pt modelId="{761B08BE-78F0-493A-B4C6-0029549093E2}" type="pres">
      <dgm:prSet presAssocID="{86CE696F-6B26-4939-8090-CF42CEB3D48B}" presName="Name0" presStyleCnt="0">
        <dgm:presLayoutVars>
          <dgm:dir/>
          <dgm:resizeHandles val="exact"/>
        </dgm:presLayoutVars>
      </dgm:prSet>
      <dgm:spPr/>
    </dgm:pt>
    <dgm:pt modelId="{AD9ACEEA-6D0B-4B21-9AF9-8C5E3DE9C9C6}" type="pres">
      <dgm:prSet presAssocID="{B677D19A-ED37-4BA9-A50F-A69B7C37E41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04E82-724B-455F-9271-2FA8F7151291}" type="pres">
      <dgm:prSet presAssocID="{2CACDFDA-2B4A-417D-B82C-29C9831847CB}" presName="sibTrans" presStyleLbl="sibTrans2D1" presStyleIdx="0" presStyleCnt="1"/>
      <dgm:spPr/>
    </dgm:pt>
    <dgm:pt modelId="{08FAE448-7E0F-4622-9D50-9BAF4AD85E06}" type="pres">
      <dgm:prSet presAssocID="{2CACDFDA-2B4A-417D-B82C-29C9831847CB}" presName="connectorText" presStyleLbl="sibTrans2D1" presStyleIdx="0" presStyleCnt="1"/>
      <dgm:spPr/>
    </dgm:pt>
    <dgm:pt modelId="{C90681A9-6321-4022-9165-83A0A5A745C8}" type="pres">
      <dgm:prSet presAssocID="{F6C82FA8-73CB-45EF-B3D0-82E333FC447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F09B48-EF88-4B58-858C-48DDCDE84231}" srcId="{86CE696F-6B26-4939-8090-CF42CEB3D48B}" destId="{F6C82FA8-73CB-45EF-B3D0-82E333FC447B}" srcOrd="1" destOrd="0" parTransId="{A891EB1E-8F28-4A37-BE4C-BA6CFE639164}" sibTransId="{A61F67C0-59E8-40F8-A87D-CB38B90CDCC1}"/>
    <dgm:cxn modelId="{1EB54768-14FD-4DB4-9209-4181FC42D0CB}" type="presOf" srcId="{2CACDFDA-2B4A-417D-B82C-29C9831847CB}" destId="{6BB04E82-724B-455F-9271-2FA8F7151291}" srcOrd="0" destOrd="0" presId="urn:microsoft.com/office/officeart/2005/8/layout/process1"/>
    <dgm:cxn modelId="{F38E77FB-6E44-44F2-91FC-7C08C21CACE9}" type="presOf" srcId="{F6C82FA8-73CB-45EF-B3D0-82E333FC447B}" destId="{C90681A9-6321-4022-9165-83A0A5A745C8}" srcOrd="0" destOrd="0" presId="urn:microsoft.com/office/officeart/2005/8/layout/process1"/>
    <dgm:cxn modelId="{F09EBE5F-6AEF-418F-8BAD-6BF444028047}" type="presOf" srcId="{2CACDFDA-2B4A-417D-B82C-29C9831847CB}" destId="{08FAE448-7E0F-4622-9D50-9BAF4AD85E06}" srcOrd="1" destOrd="0" presId="urn:microsoft.com/office/officeart/2005/8/layout/process1"/>
    <dgm:cxn modelId="{E0B5B8D8-6C55-466F-9AAC-EC4798BE3F7A}" type="presOf" srcId="{86CE696F-6B26-4939-8090-CF42CEB3D48B}" destId="{761B08BE-78F0-493A-B4C6-0029549093E2}" srcOrd="0" destOrd="0" presId="urn:microsoft.com/office/officeart/2005/8/layout/process1"/>
    <dgm:cxn modelId="{FB1B4F2C-3229-42EE-9647-6C04D973CA43}" srcId="{86CE696F-6B26-4939-8090-CF42CEB3D48B}" destId="{B677D19A-ED37-4BA9-A50F-A69B7C37E41B}" srcOrd="0" destOrd="0" parTransId="{B953BC0C-BF70-43FA-A794-628E6A860B12}" sibTransId="{2CACDFDA-2B4A-417D-B82C-29C9831847CB}"/>
    <dgm:cxn modelId="{D62D9FBE-0C18-4A57-8CDA-A2507AAD0451}" type="presOf" srcId="{B677D19A-ED37-4BA9-A50F-A69B7C37E41B}" destId="{AD9ACEEA-6D0B-4B21-9AF9-8C5E3DE9C9C6}" srcOrd="0" destOrd="0" presId="urn:microsoft.com/office/officeart/2005/8/layout/process1"/>
    <dgm:cxn modelId="{7890C670-AB34-4459-9601-B626DAD862FE}" type="presParOf" srcId="{761B08BE-78F0-493A-B4C6-0029549093E2}" destId="{AD9ACEEA-6D0B-4B21-9AF9-8C5E3DE9C9C6}" srcOrd="0" destOrd="0" presId="urn:microsoft.com/office/officeart/2005/8/layout/process1"/>
    <dgm:cxn modelId="{185404F6-3A1F-48B3-8A0D-CA6EBDF78BDC}" type="presParOf" srcId="{761B08BE-78F0-493A-B4C6-0029549093E2}" destId="{6BB04E82-724B-455F-9271-2FA8F7151291}" srcOrd="1" destOrd="0" presId="urn:microsoft.com/office/officeart/2005/8/layout/process1"/>
    <dgm:cxn modelId="{6E8AE24B-510D-46A5-B07F-D1FF2C63AB29}" type="presParOf" srcId="{6BB04E82-724B-455F-9271-2FA8F7151291}" destId="{08FAE448-7E0F-4622-9D50-9BAF4AD85E06}" srcOrd="0" destOrd="0" presId="urn:microsoft.com/office/officeart/2005/8/layout/process1"/>
    <dgm:cxn modelId="{595B485E-88D1-475E-B73B-3EDBA8357AE3}" type="presParOf" srcId="{761B08BE-78F0-493A-B4C6-0029549093E2}" destId="{C90681A9-6321-4022-9165-83A0A5A745C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ACEEA-6D0B-4B21-9AF9-8C5E3DE9C9C6}">
      <dsp:nvSpPr>
        <dsp:cNvPr id="0" name=""/>
        <dsp:cNvSpPr/>
      </dsp:nvSpPr>
      <dsp:spPr>
        <a:xfrm>
          <a:off x="1715" y="879927"/>
          <a:ext cx="3658976" cy="3224473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rPr>
            <a:t>Районная программа педагогического просвещения родителей в редакции 2014 г.,   содержащая тематику родительских собраний по различным воспитательным направлениям и актуальным проблемам, адресованная только одной целевой группе – педагогам</a:t>
          </a:r>
          <a:endParaRPr lang="ru-RU" sz="2000" kern="1200" dirty="0">
            <a:solidFill>
              <a:schemeClr val="tx1"/>
            </a:solidFill>
            <a:latin typeface="+mn-lt"/>
          </a:endParaRPr>
        </a:p>
      </dsp:txBody>
      <dsp:txXfrm>
        <a:off x="96157" y="974369"/>
        <a:ext cx="3470092" cy="3035589"/>
      </dsp:txXfrm>
    </dsp:sp>
    <dsp:sp modelId="{6BB04E82-724B-455F-9271-2FA8F7151291}">
      <dsp:nvSpPr>
        <dsp:cNvPr id="0" name=""/>
        <dsp:cNvSpPr/>
      </dsp:nvSpPr>
      <dsp:spPr>
        <a:xfrm>
          <a:off x="4026590" y="2038450"/>
          <a:ext cx="775703" cy="9074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4026590" y="2219935"/>
        <a:ext cx="542992" cy="544456"/>
      </dsp:txXfrm>
    </dsp:sp>
    <dsp:sp modelId="{C90681A9-6321-4022-9165-83A0A5A745C8}">
      <dsp:nvSpPr>
        <dsp:cNvPr id="0" name=""/>
        <dsp:cNvSpPr/>
      </dsp:nvSpPr>
      <dsp:spPr>
        <a:xfrm>
          <a:off x="5124283" y="879927"/>
          <a:ext cx="3658976" cy="322447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</a:rPr>
            <a:t>Интерактивная модель «Развитие семейного воспитания и родительского просвещения», наполненная многообразными по тематике и форме методическими и информационными материалами, адресованная всем участникам образовательных отношений</a:t>
          </a:r>
          <a:endParaRPr lang="ru-RU" sz="2000" kern="1200" dirty="0">
            <a:solidFill>
              <a:schemeClr val="tx1"/>
            </a:solidFill>
            <a:effectLst/>
            <a:latin typeface="+mn-lt"/>
            <a:ea typeface="Calibri" panose="020F0502020204030204" pitchFamily="34" charset="0"/>
          </a:endParaRPr>
        </a:p>
      </dsp:txBody>
      <dsp:txXfrm>
        <a:off x="5218725" y="974369"/>
        <a:ext cx="3470092" cy="3035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8336"/>
            <a:ext cx="9180512" cy="68675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675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14.12.2020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oc-tmr.edu.yar.ru/materiali_dlya_stranits_sayta/deyatelnost_us_obrazovatelnih_uchrezhdeniy/slet_2020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oc-tmr.edu.yar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goutut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844408" cy="22322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Муниципальная модель развития семейного воспитания и родительского просвещения</a:t>
            </a:r>
            <a:endParaRPr lang="uk-U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560840" cy="2016224"/>
          </a:xfrm>
        </p:spPr>
        <p:txBody>
          <a:bodyPr>
            <a:noAutofit/>
          </a:bodyPr>
          <a:lstStyle/>
          <a:p>
            <a:pPr lvl="0" algn="r" latinLnBrk="1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맑은 고딕"/>
              </a:rPr>
              <a:t>Ягодкина О.К</a:t>
            </a:r>
            <a:r>
              <a:rPr lang="ru-RU" sz="1800" dirty="0">
                <a:solidFill>
                  <a:prstClr val="black"/>
                </a:solidFill>
                <a:latin typeface="맑은 고딕"/>
              </a:rPr>
              <a:t>., </a:t>
            </a:r>
            <a:r>
              <a:rPr lang="ru-RU" sz="1800" dirty="0" err="1">
                <a:solidFill>
                  <a:prstClr val="black"/>
                </a:solidFill>
                <a:latin typeface="맑은 고딕"/>
              </a:rPr>
              <a:t>к.п.н</a:t>
            </a:r>
            <a:r>
              <a:rPr lang="ru-RU" sz="1800" dirty="0" smtClean="0">
                <a:solidFill>
                  <a:prstClr val="black"/>
                </a:solidFill>
                <a:latin typeface="맑은 고딕"/>
              </a:rPr>
              <a:t>.,   </a:t>
            </a:r>
            <a:r>
              <a:rPr lang="ru-RU" sz="1800" b="1" dirty="0" smtClean="0">
                <a:solidFill>
                  <a:prstClr val="black"/>
                </a:solidFill>
                <a:latin typeface="맑은 고딕"/>
              </a:rPr>
              <a:t>Пинчук Т.Н</a:t>
            </a:r>
            <a:r>
              <a:rPr lang="ru-RU" sz="1800" dirty="0" smtClean="0">
                <a:solidFill>
                  <a:prstClr val="black"/>
                </a:solidFill>
                <a:latin typeface="맑은 고딕"/>
              </a:rPr>
              <a:t>., </a:t>
            </a:r>
          </a:p>
          <a:p>
            <a:pPr lvl="0" algn="r" latinLnBrk="1">
              <a:spcBef>
                <a:spcPts val="0"/>
              </a:spcBef>
            </a:pPr>
            <a:r>
              <a:rPr lang="ru-RU" sz="1800" dirty="0" smtClean="0">
                <a:solidFill>
                  <a:prstClr val="black"/>
                </a:solidFill>
                <a:latin typeface="맑은 고딕"/>
              </a:rPr>
              <a:t> методисты </a:t>
            </a:r>
            <a:r>
              <a:rPr lang="ru-RU" sz="1800" dirty="0">
                <a:solidFill>
                  <a:prstClr val="black"/>
                </a:solidFill>
                <a:latin typeface="맑은 고딕"/>
              </a:rPr>
              <a:t>МУ </a:t>
            </a:r>
            <a:r>
              <a:rPr lang="ru-RU" sz="1800" dirty="0" smtClean="0">
                <a:solidFill>
                  <a:prstClr val="black"/>
                </a:solidFill>
                <a:latin typeface="맑은 고딕"/>
              </a:rPr>
              <a:t>ДПО «ИОЦ»</a:t>
            </a:r>
            <a:endParaRPr lang="ru-RU" sz="1800" dirty="0">
              <a:solidFill>
                <a:prstClr val="black"/>
              </a:solidFill>
              <a:latin typeface="맑은 고딕"/>
            </a:endParaRPr>
          </a:p>
          <a:p>
            <a:pPr lvl="0" algn="r" latinLnBrk="1">
              <a:spcBef>
                <a:spcPts val="0"/>
              </a:spcBef>
            </a:pPr>
            <a:r>
              <a:rPr lang="ru-RU" sz="1800" dirty="0" err="1">
                <a:solidFill>
                  <a:prstClr val="black"/>
                </a:solidFill>
                <a:latin typeface="맑은 고딕"/>
              </a:rPr>
              <a:t>Тутаевского</a:t>
            </a:r>
            <a:r>
              <a:rPr lang="ru-RU" sz="1800" dirty="0">
                <a:solidFill>
                  <a:prstClr val="black"/>
                </a:solidFill>
                <a:latin typeface="맑은 고딕"/>
              </a:rPr>
              <a:t> муниципального района </a:t>
            </a:r>
          </a:p>
          <a:p>
            <a:pPr algn="r"/>
            <a:endParaRPr lang="uk-UA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78329">
            <a:off x="156999" y="2312061"/>
            <a:ext cx="2543566" cy="22705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3768" y="-27384"/>
            <a:ext cx="4824536" cy="86652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Замысел проекта</a:t>
            </a:r>
            <a:endParaRPr lang="uk-UA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769251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559826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198125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844550" y="394652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131" y="116632"/>
            <a:ext cx="1904763" cy="1223999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06377212"/>
              </p:ext>
            </p:extLst>
          </p:nvPr>
        </p:nvGraphicFramePr>
        <p:xfrm>
          <a:off x="179512" y="1397000"/>
          <a:ext cx="878497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12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3768" y="-27384"/>
            <a:ext cx="5616624" cy="86652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Краткая аннотация проекта</a:t>
            </a:r>
            <a:endParaRPr lang="uk-UA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769251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559826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198125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844550" y="394652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131" y="116632"/>
            <a:ext cx="1904763" cy="1223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839143"/>
            <a:ext cx="8820472" cy="1080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Разработан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согласованию с Управляющим советом системы образования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Тутаевского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муниципального района в контексте тематики Слёта Управляющих советов образовательных учреждений ТМР (28.02.2020). 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1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://ioc-tmr.edu.yar.ru/materiali_dlya_stranits_sayta/deyatelnost_us_obrazovatelnih_uchrezhdeniy/slet_2020.html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1" y="2295934"/>
            <a:ext cx="8856985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Цель проекта: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модернизация районной программы педагогического просвещения родителей </a:t>
            </a:r>
            <a:r>
              <a:rPr lang="ru-RU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(утверждена 17.10.2014 г. приказом №561/01-10 Департамента образования АТМР</a:t>
            </a:r>
            <a:r>
              <a:rPr lang="ru-RU" sz="2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Задачи: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Разработать интерактивную модель «Развитие семейного воспитания и родительского просвещения» в муниципальной системе </a:t>
            </a:r>
            <a:r>
              <a:rPr lang="ru-RU" sz="2000" dirty="0" err="1">
                <a:ea typeface="Calibri" panose="020F0502020204030204" pitchFamily="34" charset="0"/>
                <a:cs typeface="Calibri" panose="020F0502020204030204" pitchFamily="34" charset="0"/>
              </a:rPr>
              <a:t>Тутаевского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 МР.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Создать муниципальный банк методических материалов – наполнителей модели.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Внедрить инновационный продукт на муниципальном уровне.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6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3768" y="-27384"/>
            <a:ext cx="4824536" cy="86652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Соисполнители проекта</a:t>
            </a:r>
            <a:endParaRPr lang="uk-UA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769251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559826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198125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844550" y="394652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131" y="116632"/>
            <a:ext cx="1904763" cy="1223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1700808"/>
            <a:ext cx="7272808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УС СО </a:t>
            </a:r>
            <a:r>
              <a:rPr lang="ru-RU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Тутаевского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МР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МУ ДПО «Информационно-образовательный центр»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МДОУ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Детский сад №6 «Ягодка»</a:t>
            </a: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МДОУ Детский сад №14 «Сказка»</a:t>
            </a: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МДОУ № 4 «Буратино»</a:t>
            </a: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МДОУ №3 «Лукошко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МОУ СШ №6</a:t>
            </a: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МОУ СШ №3</a:t>
            </a: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МОУ Павловская ОШ</a:t>
            </a:r>
          </a:p>
          <a:p>
            <a:pPr marL="89916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МОУ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Фоминская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СШ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3768" y="-27384"/>
            <a:ext cx="4824536" cy="86652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4BACC6">
                    <a:lumMod val="75000"/>
                  </a:srgb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Актуальность</a:t>
            </a: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769251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559826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198125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844550" y="394652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131" y="116632"/>
            <a:ext cx="1904763" cy="12239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484785"/>
            <a:ext cx="8647639" cy="49724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23928" y="4725145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Концепции государственной семейной политики до 2025 года (утверждена распоряжением Правительства РФ №1618-р от 25.08.2014 г.)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923927" y="3418458"/>
            <a:ext cx="38164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IV </a:t>
            </a:r>
            <a:r>
              <a:rPr lang="ru-RU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Съезд ООО </a:t>
            </a:r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«Национальная родительская ассоциация социальной поддержки семьи и защиты семейных ценностей» от 12.02.2019 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3927" y="2204864"/>
            <a:ext cx="3528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Стратегическая цель 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развития системы образования </a:t>
            </a:r>
            <a:r>
              <a:rPr lang="ru-RU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Тутаевского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4558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07704" y="-27384"/>
            <a:ext cx="6768752" cy="866527"/>
          </a:xfrm>
        </p:spPr>
        <p:txBody>
          <a:bodyPr>
            <a:noAutofit/>
          </a:bodyPr>
          <a:lstStyle/>
          <a:p>
            <a:r>
              <a:rPr lang="ru-RU" sz="3200" b="1" dirty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4BACC6">
                    <a:lumMod val="75000"/>
                  </a:srgb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Программа реализации проекта</a:t>
            </a:r>
            <a:endParaRPr lang="uk-UA" sz="3200" b="1" dirty="0">
              <a:ln w="17780" cmpd="sng">
                <a:solidFill>
                  <a:srgbClr val="4F81BD">
                    <a:tint val="3000"/>
                  </a:srgbClr>
                </a:solidFill>
                <a:prstDash val="solid"/>
                <a:miter lim="800000"/>
              </a:ln>
              <a:solidFill>
                <a:srgbClr val="4BACC6">
                  <a:lumMod val="75000"/>
                </a:srgb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769251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559826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198125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844550" y="394652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131" y="116632"/>
            <a:ext cx="1904763" cy="1223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51720" y="1340631"/>
            <a:ext cx="480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369718"/>
            <a:ext cx="849694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Сроки реализации проекта: 2021-2022 </a:t>
            </a:r>
            <a:r>
              <a:rPr lang="ru-RU" sz="2000" dirty="0" err="1">
                <a:ea typeface="Calibri" panose="020F0502020204030204" pitchFamily="34" charset="0"/>
                <a:cs typeface="Calibri" panose="020F0502020204030204" pitchFamily="34" charset="0"/>
              </a:rPr>
              <a:t>г.г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  <a:cs typeface="Calibri" panose="020F0502020204030204" pitchFamily="34" charset="0"/>
              </a:rPr>
              <a:t>I этап - организационный (январь 2021 г. – февраль 2021 г.): </a:t>
            </a:r>
            <a:r>
              <a:rPr lang="ru-RU" sz="2000" dirty="0">
                <a:ea typeface="Times New Roman" panose="02020603050405020304" pitchFamily="18" charset="0"/>
                <a:cs typeface="Calibri" panose="020F0502020204030204" pitchFamily="34" charset="0"/>
              </a:rPr>
              <a:t>оформление сопроводительной документации, определение состава проектной команды, выборы членов координационного совета МИП</a:t>
            </a:r>
            <a:r>
              <a:rPr lang="ru-RU" sz="20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  <a:cs typeface="Calibri" panose="020F0502020204030204" pitchFamily="34" charset="0"/>
              </a:rPr>
              <a:t>II этап - практический (март 2021 г. – декабрь 2021 г.):</a:t>
            </a:r>
            <a:r>
              <a:rPr lang="ru-RU" sz="2000" dirty="0">
                <a:ea typeface="Times New Roman" panose="02020603050405020304" pitchFamily="18" charset="0"/>
                <a:cs typeface="Calibri" panose="020F0502020204030204" pitchFamily="34" charset="0"/>
              </a:rPr>
              <a:t> разработка интерактивной модели РСВРП, подготовка информационно-методических наполнителей модели</a:t>
            </a:r>
            <a:r>
              <a:rPr lang="ru-RU" sz="20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  <a:cs typeface="Calibri" panose="020F0502020204030204" pitchFamily="34" charset="0"/>
              </a:rPr>
              <a:t>III этап – </a:t>
            </a:r>
            <a:r>
              <a:rPr lang="ru-RU" sz="2000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апробационный</a:t>
            </a:r>
            <a:r>
              <a:rPr lang="ru-RU" sz="2000" b="1" dirty="0">
                <a:ea typeface="Times New Roman" panose="02020603050405020304" pitchFamily="18" charset="0"/>
                <a:cs typeface="Calibri" panose="020F0502020204030204" pitchFamily="34" charset="0"/>
              </a:rPr>
              <a:t> (январь 2022 г. – май 2022 г.): </a:t>
            </a:r>
            <a:r>
              <a:rPr lang="ru-RU" sz="2000" dirty="0">
                <a:ea typeface="Times New Roman" panose="02020603050405020304" pitchFamily="18" charset="0"/>
                <a:cs typeface="Calibri" panose="020F0502020204030204" pitchFamily="34" charset="0"/>
              </a:rPr>
              <a:t>тестирование интерактивной модели РСВРП с участием различных целевых групп. </a:t>
            </a:r>
            <a:endParaRPr lang="ru-RU" sz="2000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b="1" dirty="0">
                <a:ea typeface="Times New Roman" panose="02020603050405020304" pitchFamily="18" charset="0"/>
                <a:cs typeface="Calibri" panose="020F0502020204030204" pitchFamily="34" charset="0"/>
              </a:rPr>
              <a:t>IV</a:t>
            </a:r>
            <a:r>
              <a:rPr lang="ru-RU" sz="2000" b="1" dirty="0">
                <a:ea typeface="Times New Roman" panose="02020603050405020304" pitchFamily="18" charset="0"/>
                <a:cs typeface="Calibri" panose="020F0502020204030204" pitchFamily="34" charset="0"/>
              </a:rPr>
              <a:t> этап - завершающий (июнь 2022 г. – декабрь 2022 г.),</a:t>
            </a:r>
            <a:r>
              <a:rPr lang="ru-RU" sz="2000" dirty="0">
                <a:ea typeface="Times New Roman" panose="02020603050405020304" pitchFamily="18" charset="0"/>
                <a:cs typeface="Calibri" panose="020F0502020204030204" pitchFamily="34" charset="0"/>
              </a:rPr>
              <a:t> диссеминация инновационного опыта в системе образования ТМР и в РСО, итоговое оформление материалов МИП. </a:t>
            </a:r>
          </a:p>
          <a:p>
            <a:pPr algn="just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59826" y="-27383"/>
            <a:ext cx="7692694" cy="648072"/>
          </a:xfrm>
        </p:spPr>
        <p:txBody>
          <a:bodyPr>
            <a:normAutofit fontScale="90000"/>
          </a:bodyPr>
          <a:lstStyle/>
          <a:p>
            <a:pPr lvl="0" indent="449580" algn="l">
              <a:spcBef>
                <a:spcPts val="0"/>
              </a:spcBef>
            </a:pP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Прогнозируемые 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продукты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деятельности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769251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559826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198125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844550" y="394652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131" y="116632"/>
            <a:ext cx="1904763" cy="1223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700808"/>
            <a:ext cx="889248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dirty="0">
                <a:ea typeface="Times New Roman" panose="02020603050405020304" pitchFamily="18" charset="0"/>
              </a:rPr>
              <a:t>Обновленный вариант районной программы педагогического просвещения родителей (Муниципальная программа развития семейного воспитания и родительского просвещения</a:t>
            </a:r>
            <a:r>
              <a:rPr lang="ru-RU" sz="2000" dirty="0" smtClean="0"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ru-RU" sz="2000" dirty="0"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ea typeface="Calibri" panose="020F0502020204030204" pitchFamily="34" charset="0"/>
                <a:cs typeface="Calibri" panose="020F0502020204030204" pitchFamily="34" charset="0"/>
              </a:rPr>
              <a:t>Интерактивная 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модель РСВРП в форме сайта. Банк методических материалов-наполнителей модели РСВРП</a:t>
            </a:r>
            <a:r>
              <a:rPr lang="ru-RU" sz="2000" dirty="0" smtClean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- Сборник методических материалов </a:t>
            </a:r>
            <a:r>
              <a:rPr lang="ru-RU" sz="2000" dirty="0" smtClean="0">
                <a:ea typeface="Calibri" panose="020F0502020204030204" pitchFamily="34" charset="0"/>
                <a:cs typeface="Calibri" panose="020F0502020204030204" pitchFamily="34" charset="0"/>
              </a:rPr>
              <a:t>– наполнителей 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интерактивной модели РСВРП</a:t>
            </a:r>
            <a:endParaRPr lang="ru-RU" sz="2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59826" y="-27383"/>
            <a:ext cx="7692694" cy="648072"/>
          </a:xfrm>
        </p:spPr>
        <p:txBody>
          <a:bodyPr>
            <a:normAutofit fontScale="90000"/>
          </a:bodyPr>
          <a:lstStyle/>
          <a:p>
            <a:pPr lvl="0" indent="449580">
              <a:spcBef>
                <a:spcPts val="0"/>
              </a:spcBef>
            </a:pP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Прогнозируемые результаты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769251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559826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198125" y="489108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844550" y="394652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131" y="116632"/>
            <a:ext cx="1904763" cy="1223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1484646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  <a:cs typeface="Calibri" panose="020F0502020204030204" pitchFamily="34" charset="0"/>
              </a:rPr>
              <a:t>И</a:t>
            </a:r>
            <a:r>
              <a:rPr lang="ru-RU" sz="2000" b="1" dirty="0">
                <a:ea typeface="Calibri" panose="020F0502020204030204" pitchFamily="34" charset="0"/>
                <a:cs typeface="Calibri" panose="020F0502020204030204" pitchFamily="34" charset="0"/>
              </a:rPr>
              <a:t>нтерактивная модель «Развитие семейного воспитания и родительского просвещения», наполненная многообразными по тематике и форме методическими и информационными материалами</a:t>
            </a:r>
            <a:r>
              <a:rPr lang="ru-RU" sz="2000" dirty="0" smtClean="0"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a typeface="Calibri" panose="020F0502020204030204" pitchFamily="34" charset="0"/>
                <a:cs typeface="Calibri" panose="020F0502020204030204" pitchFamily="34" charset="0"/>
              </a:rPr>
              <a:t>- консолидирует 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все виды ресурсов, необходимых для успешной 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реализации программы </a:t>
            </a:r>
            <a:r>
              <a:rPr lang="ru-RU" sz="2000" dirty="0" smtClean="0">
                <a:ea typeface="Calibri" panose="020F0502020204030204" pitchFamily="34" charset="0"/>
                <a:cs typeface="Calibri" panose="020F0502020204030204" pitchFamily="34" charset="0"/>
              </a:rPr>
              <a:t>ВСВРП;</a:t>
            </a:r>
            <a:endParaRPr lang="ru-RU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ea typeface="Calibri" panose="020F0502020204030204" pitchFamily="34" charset="0"/>
                <a:cs typeface="Calibri" panose="020F0502020204030204" pitchFamily="34" charset="0"/>
              </a:rPr>
              <a:t>позволит 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повысить уровень педагогической культуры родителей и воспитательного потенциала семей; </a:t>
            </a:r>
            <a:endParaRPr lang="ru-RU" sz="20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000" dirty="0" smtClean="0">
                <a:ea typeface="Calibri" panose="020F0502020204030204" pitchFamily="34" charset="0"/>
                <a:cs typeface="Calibri" panose="020F0502020204030204" pitchFamily="34" charset="0"/>
              </a:rPr>
              <a:t>расширит </a:t>
            </a:r>
            <a:r>
              <a:rPr lang="ru-RU" sz="2000" dirty="0">
                <a:ea typeface="Calibri" panose="020F0502020204030204" pitchFamily="34" charset="0"/>
                <a:cs typeface="Calibri" panose="020F0502020204030204" pitchFamily="34" charset="0"/>
              </a:rPr>
              <a:t>спектр форм и средств консультационной помощи родителям; </a:t>
            </a:r>
            <a:endParaRPr lang="ru-RU" sz="20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>
                <a:ea typeface="Calibri" panose="020F0502020204030204" pitchFamily="34" charset="0"/>
              </a:rPr>
              <a:t>- </a:t>
            </a:r>
            <a:r>
              <a:rPr lang="ru-RU" sz="2000" dirty="0" smtClean="0">
                <a:ea typeface="Calibri" panose="020F0502020204030204" pitchFamily="34" charset="0"/>
              </a:rPr>
              <a:t> даст </a:t>
            </a:r>
            <a:r>
              <a:rPr lang="ru-RU" sz="2000" dirty="0">
                <a:ea typeface="Calibri" panose="020F0502020204030204" pitchFamily="34" charset="0"/>
              </a:rPr>
              <a:t>возможность </a:t>
            </a:r>
            <a:r>
              <a:rPr lang="ru-RU" sz="2000" dirty="0" smtClean="0">
                <a:ea typeface="Calibri" panose="020F0502020204030204" pitchFamily="34" charset="0"/>
              </a:rPr>
              <a:t>организовать дискуссионные площадки </a:t>
            </a:r>
            <a:r>
              <a:rPr lang="ru-RU" sz="2000" dirty="0">
                <a:ea typeface="Calibri" panose="020F0502020204030204" pitchFamily="34" charset="0"/>
              </a:rPr>
              <a:t>и </a:t>
            </a:r>
            <a:r>
              <a:rPr lang="ru-RU" sz="2000" dirty="0" smtClean="0">
                <a:ea typeface="Calibri" panose="020F0502020204030204" pitchFamily="34" charset="0"/>
              </a:rPr>
              <a:t>оказывать оперативную консультационную помощь </a:t>
            </a:r>
            <a:r>
              <a:rPr lang="ru-RU" sz="2000" dirty="0">
                <a:ea typeface="Calibri" panose="020F0502020204030204" pitchFamily="34" charset="0"/>
              </a:rPr>
              <a:t>пользователям/посетителям сайта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241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Спасибо за внимание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5205">
            <a:off x="-163290" y="3349975"/>
            <a:ext cx="2744797" cy="17682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87824" y="2564904"/>
            <a:ext cx="381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https://ioc-tmr.edu.yar.ru</a:t>
            </a:r>
            <a:r>
              <a:rPr lang="en-US" sz="2400" dirty="0" smtClean="0">
                <a:hlinkClick r:id="rId3"/>
              </a:rPr>
              <a:t>/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1700808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4"/>
              </a:rPr>
              <a:t>goutut@mail.ru</a:t>
            </a:r>
            <a:endParaRPr lang="en-US" sz="2400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6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499</Words>
  <Application>Microsoft Office PowerPoint</Application>
  <PresentationFormat>Экран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Malgun Gothic</vt:lpstr>
      <vt:lpstr>Arial</vt:lpstr>
      <vt:lpstr>Calibri</vt:lpstr>
      <vt:lpstr>Symbol</vt:lpstr>
      <vt:lpstr>Times New Roman</vt:lpstr>
      <vt:lpstr>Тема Office</vt:lpstr>
      <vt:lpstr>Специальное оформление</vt:lpstr>
      <vt:lpstr>Муниципальная модель развития семейного воспитания и родительского просвещения</vt:lpstr>
      <vt:lpstr>Замысел проекта</vt:lpstr>
      <vt:lpstr>Краткая аннотация проекта</vt:lpstr>
      <vt:lpstr>Соисполнители проекта</vt:lpstr>
      <vt:lpstr>Актуальность</vt:lpstr>
      <vt:lpstr>Программа реализации проекта</vt:lpstr>
      <vt:lpstr>  Прогнозируемые продукты деятельности </vt:lpstr>
      <vt:lpstr>  Прогнозируемые результаты 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Пользователь</cp:lastModifiedBy>
  <cp:revision>12</cp:revision>
  <dcterms:created xsi:type="dcterms:W3CDTF">2009-01-08T12:15:48Z</dcterms:created>
  <dcterms:modified xsi:type="dcterms:W3CDTF">2020-12-14T10:43:59Z</dcterms:modified>
</cp:coreProperties>
</file>