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7" r:id="rId4"/>
    <p:sldId id="259" r:id="rId5"/>
    <p:sldId id="260" r:id="rId6"/>
    <p:sldId id="268" r:id="rId7"/>
    <p:sldId id="261" r:id="rId8"/>
    <p:sldId id="264" r:id="rId9"/>
    <p:sldId id="298" r:id="rId10"/>
    <p:sldId id="284" r:id="rId11"/>
    <p:sldId id="269" r:id="rId12"/>
    <p:sldId id="273" r:id="rId13"/>
    <p:sldId id="274" r:id="rId14"/>
    <p:sldId id="279" r:id="rId15"/>
    <p:sldId id="280" r:id="rId16"/>
    <p:sldId id="281" r:id="rId17"/>
    <p:sldId id="300" r:id="rId18"/>
    <p:sldId id="282" r:id="rId19"/>
    <p:sldId id="278" r:id="rId20"/>
    <p:sldId id="266" r:id="rId21"/>
    <p:sldId id="289" r:id="rId22"/>
    <p:sldId id="290" r:id="rId23"/>
    <p:sldId id="301" r:id="rId24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9F9F8-24B5-40C7-A5F1-FA9BDCA58090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D20CA-2644-4863-8309-84D2161C0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6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4342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00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06123-4EB2-4D69-BBFE-44244E6BA5B4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2924944"/>
            <a:ext cx="2950483" cy="39330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339752" y="1196752"/>
            <a:ext cx="6804248" cy="3816424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/>
              <a:t>Семья и школа: взаимопонимание, взаимодействие  и сотрудничество</a:t>
            </a:r>
            <a:endParaRPr lang="ru-RU" sz="54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elia_DG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188640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Флеш-эстафета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«Лучшие практики родительского просвещения»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544522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Великосельская ОШ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46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222363"/>
              </p:ext>
            </p:extLst>
          </p:nvPr>
        </p:nvGraphicFramePr>
        <p:xfrm>
          <a:off x="250825" y="260350"/>
          <a:ext cx="8642350" cy="5799328"/>
        </p:xfrm>
        <a:graphic>
          <a:graphicData uri="http://schemas.openxmlformats.org/drawingml/2006/table">
            <a:tbl>
              <a:tblPr/>
              <a:tblGrid>
                <a:gridCol w="4105275">
                  <a:extLst>
                    <a:ext uri="{9D8B030D-6E8A-4147-A177-3AD203B41FA5}">
                      <a16:colId xmlns:a16="http://schemas.microsoft.com/office/drawing/2014/main" val="3503378727"/>
                    </a:ext>
                  </a:extLst>
                </a:gridCol>
                <a:gridCol w="4537075">
                  <a:extLst>
                    <a:ext uri="{9D8B030D-6E8A-4147-A177-3AD203B41FA5}">
                      <a16:colId xmlns:a16="http://schemas.microsoft.com/office/drawing/2014/main" val="1778492782"/>
                    </a:ext>
                  </a:extLst>
                </a:gridCol>
              </a:tblGrid>
              <a:tr h="10160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2. «Загляни в семейный альбом». История семьи в документах и фотографиях</a:t>
                      </a: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(Продукт -  мультимедийный альбом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 Power Point)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662635"/>
                  </a:ext>
                </a:extLst>
              </a:tr>
              <a:tr h="1054100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-развитие навыков поисковой деятельности,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-формирование интереса к семейным традициям.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-поисковая и архивная деятельность. (Работа с семейными и архивными документами)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91494"/>
                  </a:ext>
                </a:extLst>
              </a:tr>
              <a:tr h="10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-беседы со своими старшими родственниками.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947745"/>
                  </a:ext>
                </a:extLst>
              </a:tr>
              <a:tr h="10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-оформление итогового продукта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139209"/>
                  </a:ext>
                </a:extLst>
              </a:tr>
            </a:tbl>
          </a:graphicData>
        </a:graphic>
      </p:graphicFrame>
      <p:pic>
        <p:nvPicPr>
          <p:cNvPr id="59447" name="Picture 55" descr="drawing-family-cartoon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836613"/>
            <a:ext cx="1063625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6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948014" cy="659735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76265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6442"/>
            <a:ext cx="8280920" cy="621069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20585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80920" cy="621069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0616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56918" cy="6192688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0230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388424" cy="6291318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07459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9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921017"/>
              </p:ext>
            </p:extLst>
          </p:nvPr>
        </p:nvGraphicFramePr>
        <p:xfrm>
          <a:off x="250825" y="260350"/>
          <a:ext cx="8642350" cy="5922772"/>
        </p:xfrm>
        <a:graphic>
          <a:graphicData uri="http://schemas.openxmlformats.org/drawingml/2006/table">
            <a:tbl>
              <a:tblPr/>
              <a:tblGrid>
                <a:gridCol w="4105275">
                  <a:extLst>
                    <a:ext uri="{9D8B030D-6E8A-4147-A177-3AD203B41FA5}">
                      <a16:colId xmlns:a16="http://schemas.microsoft.com/office/drawing/2014/main" val="2949092296"/>
                    </a:ext>
                  </a:extLst>
                </a:gridCol>
                <a:gridCol w="4537075">
                  <a:extLst>
                    <a:ext uri="{9D8B030D-6E8A-4147-A177-3AD203B41FA5}">
                      <a16:colId xmlns:a16="http://schemas.microsoft.com/office/drawing/2014/main" val="1104783232"/>
                    </a:ext>
                  </a:extLst>
                </a:gridCol>
              </a:tblGrid>
              <a:tr h="10160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3. «Семейный сундук</a:t>
                      </a: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История вещи – это история семьи.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(Продукт -  мультимедийный альбом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 Power Point,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«Вернисаж семейных реликвий»)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519941"/>
                  </a:ext>
                </a:extLst>
              </a:tr>
              <a:tr h="1054100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положительного интереса к увлечению родителей и близких людей.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-привитие интереса к здоровому образу жизни.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-поиск и выбор семейной реликвии для вернисажа.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47941"/>
                  </a:ext>
                </a:extLst>
              </a:tr>
              <a:tr h="10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-беседы о досуге в семье и семейных увлечениях с родителями.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756283"/>
                  </a:ext>
                </a:extLst>
              </a:tr>
              <a:tr h="10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-оформление итогового продукта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0509917"/>
                  </a:ext>
                </a:extLst>
              </a:tr>
            </a:tbl>
          </a:graphicData>
        </a:graphic>
      </p:graphicFrame>
      <p:pic>
        <p:nvPicPr>
          <p:cNvPr id="61457" name="Picture 17" descr="31701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052513"/>
            <a:ext cx="1585912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1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16416" cy="6237312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08137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05820"/>
            <a:ext cx="3735696" cy="4980928"/>
          </a:xfrm>
          <a:ln w="38100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53" y="705821"/>
            <a:ext cx="3714081" cy="495210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4176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392821" cy="554461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4288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627784" y="3068960"/>
            <a:ext cx="2483770" cy="331091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620688"/>
            <a:ext cx="82089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15000"/>
              </a:lnSpc>
              <a:spcAft>
                <a:spcPts val="0"/>
              </a:spcAft>
            </a:pPr>
            <a:r>
              <a:rPr lang="ru-RU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“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есть процесс социальный в самом широком смысле. Воспитывает всё: люди, вещи, явления, но прежде всего и больше всего люди. Из них на первом месте - родители и педагоги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indent="252095" algn="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Макаренко А.С.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632848" cy="572463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2612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6" y="476672"/>
            <a:ext cx="7605367" cy="5704026"/>
          </a:xfr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8390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488832" cy="5616624"/>
          </a:xfr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23080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конкурсе детско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взрослых</a:t>
            </a:r>
          </a:p>
          <a:p>
            <a:pPr marL="0" indent="0" algn="ctr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значимых проектов и инициатив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«Летопись добрых дел – 2019»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проектом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 – мое богатство»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школа заняла 1 место.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24" y="3193405"/>
            <a:ext cx="3698776" cy="35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1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581128"/>
            <a:ext cx="2759813" cy="24208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116631"/>
            <a:ext cx="8856984" cy="516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ребёнка духовным центром, нравственным основанием является семья, её ценности, устои, отношения – семейный уклад. Поэтому не случайно в последние годы особую важность и значимость приобретает работа образовательного учреждения с семьёй.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союз учителя и родителей – могучая воспитательная сила.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Проблемой для учителя являются организационные вопросы, связанные с включением родителей в жизнь школьного учреждения. Родители должны быть убеждены, что их участие в жизни школы важно не потому, что так хочет учитель, а потому, что это важно для развития их ребёнка.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431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 – помочь родителям осознать свою родительскую воспитательную миссию, как величайшую ответственность за будущее ребёнка. Важно и то, что воспитание учащихся в школе и воспитание в семье – это единый неразрывный процесс.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семья и дети нуждаются в защите и заботе. Педагоги призваны не судить семью, а всеми возможными путями помогать, беречь гуманизм отношений, воспитывать вместе, поддерживать друг друга, оставаться людьми в любой ситуации.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020272" y="4149080"/>
            <a:ext cx="1888174" cy="25169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93461"/>
            <a:ext cx="1388715" cy="18511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11560" y="2274838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развивать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семейным увлечениям, способствовать развитию творческих способностей детей, их художественному вкусу, способствовать объединению детей и их родителей на основе общего интереса и общей деятельности, воспитывать интерес к истории своей семьи, чувства уважения к интересам всех членов семьи. 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611560" y="61421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Мы представляем детско-взрослый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 – мое богатство».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351573"/>
              </p:ext>
            </p:extLst>
          </p:nvPr>
        </p:nvGraphicFramePr>
        <p:xfrm>
          <a:off x="250825" y="260350"/>
          <a:ext cx="8642350" cy="5583936"/>
        </p:xfrm>
        <a:graphic>
          <a:graphicData uri="http://schemas.openxmlformats.org/drawingml/2006/table">
            <a:tbl>
              <a:tblPr/>
              <a:tblGrid>
                <a:gridCol w="4105275">
                  <a:extLst>
                    <a:ext uri="{9D8B030D-6E8A-4147-A177-3AD203B41FA5}">
                      <a16:colId xmlns:a16="http://schemas.microsoft.com/office/drawing/2014/main" val="3894453689"/>
                    </a:ext>
                  </a:extLst>
                </a:gridCol>
                <a:gridCol w="4537075">
                  <a:extLst>
                    <a:ext uri="{9D8B030D-6E8A-4147-A177-3AD203B41FA5}">
                      <a16:colId xmlns:a16="http://schemas.microsoft.com/office/drawing/2014/main" val="3959580892"/>
                    </a:ext>
                  </a:extLst>
                </a:gridCol>
              </a:tblGrid>
              <a:tr h="92233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1. «Мои корни»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(Продукт - Генеалогическое древо,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«Герб моей семьи»)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513056"/>
                  </a:ext>
                </a:extLst>
              </a:tr>
              <a:tr h="1054100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-Изучение родословной.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-Воспитание чувства любви гордости за свою семью.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-Развитие интереса к истории семьи.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-Формирование положительного интереса и уважения к семьям одноклассников.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-поиск информации, составление родословной, создание и защита герба своей семьи.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455782"/>
                  </a:ext>
                </a:extLst>
              </a:tr>
              <a:tr h="10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-определение своего места в цепочке жизни и истории семьи.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346772"/>
                  </a:ext>
                </a:extLst>
              </a:tr>
              <a:tr h="10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-оформление выставки (семейные альбомы, плакаты и т.д.)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009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023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0648"/>
            <a:ext cx="4631498" cy="3473624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4800533" cy="360040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3401"/>
            <a:ext cx="2372675" cy="3163566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9" y="188640"/>
            <a:ext cx="2304256" cy="3072341"/>
          </a:xfrm>
          <a:prstGeom prst="rect">
            <a:avLst/>
          </a:prstGeom>
          <a:ln w="53975">
            <a:solidFill>
              <a:schemeClr val="accent3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1268760"/>
            <a:ext cx="5280587" cy="396044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4514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2656"/>
            <a:ext cx="5184576" cy="601887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3105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4f212df9ca7519b2410b59a6dbd962b2f4a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495</Words>
  <Application>Microsoft Office PowerPoint</Application>
  <PresentationFormat>Экран (4:3)</PresentationFormat>
  <Paragraphs>48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Amelia_DG</vt:lpstr>
      <vt:lpstr>Arial</vt:lpstr>
      <vt:lpstr>Calibri</vt:lpstr>
      <vt:lpstr>Times New Roman</vt:lpstr>
      <vt:lpstr>Тема Office</vt:lpstr>
      <vt:lpstr>Семья и школа: взаимопонимание, взаимодействие  и сотрудничество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Пользователь</cp:lastModifiedBy>
  <cp:revision>28</cp:revision>
  <dcterms:created xsi:type="dcterms:W3CDTF">2014-09-12T06:04:27Z</dcterms:created>
  <dcterms:modified xsi:type="dcterms:W3CDTF">2020-02-25T05:44:47Z</dcterms:modified>
</cp:coreProperties>
</file>