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31" r:id="rId3"/>
  </p:sldMasterIdLst>
  <p:sldIdLst>
    <p:sldId id="256" r:id="rId4"/>
    <p:sldId id="260" r:id="rId5"/>
    <p:sldId id="264" r:id="rId6"/>
    <p:sldId id="268" r:id="rId7"/>
    <p:sldId id="258" r:id="rId8"/>
    <p:sldId id="259" r:id="rId9"/>
    <p:sldId id="262" r:id="rId10"/>
    <p:sldId id="270" r:id="rId11"/>
    <p:sldId id="269" r:id="rId12"/>
    <p:sldId id="26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228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0099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75E8-4CDA-44CA-AAC4-ECD7B95FDC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8845-83EC-4740-98AE-4BADA762715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3870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F175E8-4CDA-44CA-AAC4-ECD7B95FDC5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28.02.2020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4C8845-83EC-4740-98AE-4BADA762715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21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8A645E-B05A-4C6F-8D7A-3985A9446C9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94924D-140D-4B5C-9BAE-2C1AA30EB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718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МОУ Савинская ОШ</a:t>
            </a:r>
          </a:p>
          <a:p>
            <a:endParaRPr lang="ru-RU" dirty="0" smtClean="0"/>
          </a:p>
          <a:p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Лучшие практики родительского просвещения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Творческая мастерская «Создание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писанки</a:t>
            </a:r>
            <a:r>
              <a:rPr lang="ru-RU" sz="3200" b="1" i="1" dirty="0" smtClean="0">
                <a:solidFill>
                  <a:schemeClr val="tx1"/>
                </a:solidFill>
              </a:rPr>
              <a:t> – удивительного чуда»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Учитель\Documents\Писанка\мастер- класс\323_1617.JPG"/>
          <p:cNvPicPr>
            <a:picLocks noChangeAspect="1" noChangeArrowheads="1"/>
          </p:cNvPicPr>
          <p:nvPr/>
        </p:nvPicPr>
        <p:blipFill>
          <a:blip r:embed="rId2" cstate="print"/>
          <a:srcRect l="3070" r="15055" b="7849"/>
          <a:stretch>
            <a:fillRect/>
          </a:stretch>
        </p:blipFill>
        <p:spPr bwMode="auto">
          <a:xfrm>
            <a:off x="928662" y="2714620"/>
            <a:ext cx="3786214" cy="3286148"/>
          </a:xfrm>
          <a:prstGeom prst="rect">
            <a:avLst/>
          </a:prstGeom>
          <a:noFill/>
        </p:spPr>
      </p:pic>
      <p:pic>
        <p:nvPicPr>
          <p:cNvPr id="23556" name="Picture 4" descr="C:\Users\Учитель\Documents\Писанка\мастер- класс\323_1620.JPG"/>
          <p:cNvPicPr>
            <a:picLocks noChangeAspect="1" noChangeArrowheads="1"/>
          </p:cNvPicPr>
          <p:nvPr/>
        </p:nvPicPr>
        <p:blipFill>
          <a:blip r:embed="rId3" cstate="print"/>
          <a:srcRect l="11258" r="6868" b="7849"/>
          <a:stretch>
            <a:fillRect/>
          </a:stretch>
        </p:blipFill>
        <p:spPr bwMode="auto">
          <a:xfrm>
            <a:off x="4857752" y="2714620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Важной составляющей взаимодействия школы и семьи является просвещение родителей. </a:t>
            </a:r>
          </a:p>
          <a:p>
            <a:r>
              <a:rPr lang="ru-RU" sz="2400" dirty="0" smtClean="0"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сложных современных условиях семье требуется систематическая и квалифицированная помощь со стороны  педагогов школы. 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Основная цель просветительской деятельности является повышение уровня педагогической культуры родителей (лиц их заменяющих). Просвещение родителей направлено на их ознакомление с достижениями науки и передовым опытом в области воспитания дошкольников и школьников.</a:t>
            </a:r>
          </a:p>
          <a:p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Родители, воспитатели, педагоги школы – это одна большая команда, способная создать условия для развития детей, а также условия, при которых ребенок может обрести возможности, позволяющие справляться с различными трудными ситуациями, противостоять рискам.</a:t>
            </a:r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Педагогическое просвещение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4875"/>
          </a:xfrm>
        </p:spPr>
        <p:txBody>
          <a:bodyPr/>
          <a:lstStyle/>
          <a:p>
            <a:pPr marL="514350" indent="-514350"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Наглядная педагогическая пропаганда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Информационный стенд «Для вас, родители!»</a:t>
            </a:r>
          </a:p>
          <a:p>
            <a:pPr marL="514350" indent="-51435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Тематические выставки </a:t>
            </a:r>
          </a:p>
          <a:p>
            <a:pPr marL="514350" indent="-51435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Памятки для родителей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Родительские собрания:</a:t>
            </a:r>
          </a:p>
          <a:p>
            <a:pPr>
              <a:buNone/>
            </a:pPr>
            <a:r>
              <a:rPr lang="ru-RU" sz="2400" dirty="0" smtClean="0"/>
              <a:t>    «Что нужно знать о физиологии младшего школьника?»,   «Полезные советы на каждый день», </a:t>
            </a:r>
          </a:p>
          <a:p>
            <a:pPr>
              <a:buNone/>
            </a:pPr>
            <a:r>
              <a:rPr lang="ru-RU" sz="2400" dirty="0" smtClean="0"/>
              <a:t>    «Семейные традиции. Семейные ценности»,</a:t>
            </a:r>
          </a:p>
          <a:p>
            <a:pPr>
              <a:buNone/>
            </a:pPr>
            <a:r>
              <a:rPr lang="ru-RU" sz="2400" dirty="0" smtClean="0"/>
              <a:t>    «Компьютер, телевизор и воспитание ребенка»,</a:t>
            </a:r>
          </a:p>
          <a:p>
            <a:pPr>
              <a:buNone/>
            </a:pPr>
            <a:r>
              <a:rPr lang="ru-RU" sz="2400" dirty="0" smtClean="0"/>
              <a:t>    «Конфликт» - как его избежать».</a:t>
            </a:r>
          </a:p>
          <a:p>
            <a:pPr marL="514350" indent="-514350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323_1165.JPG"/>
          <p:cNvPicPr>
            <a:picLocks noChangeAspect="1" noChangeArrowheads="1"/>
          </p:cNvPicPr>
          <p:nvPr/>
        </p:nvPicPr>
        <p:blipFill>
          <a:blip r:embed="rId2" cstate="print"/>
          <a:srcRect r="7004" b="10068"/>
          <a:stretch>
            <a:fillRect/>
          </a:stretch>
        </p:blipFill>
        <p:spPr bwMode="auto">
          <a:xfrm>
            <a:off x="5000628" y="1000108"/>
            <a:ext cx="3286148" cy="232568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58578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400" b="1" i="1" dirty="0" smtClean="0">
                <a:cs typeface="Times New Roman" pitchFamily="18" charset="0"/>
              </a:rPr>
              <a:t>Собрание рецептов </a:t>
            </a:r>
            <a:r>
              <a:rPr lang="ru-RU" sz="2400" i="1" dirty="0" smtClean="0">
                <a:cs typeface="Times New Roman" pitchFamily="18" charset="0"/>
              </a:rPr>
              <a:t>«Как помочь ребенку хорошо учиться»</a:t>
            </a:r>
          </a:p>
          <a:p>
            <a:pPr>
              <a:defRPr/>
            </a:pPr>
            <a:r>
              <a:rPr lang="ru-RU" sz="2400" b="1" i="1" dirty="0" smtClean="0">
                <a:cs typeface="Times New Roman" pitchFamily="18" charset="0"/>
              </a:rPr>
              <a:t>Лаборатория</a:t>
            </a:r>
          </a:p>
          <a:p>
            <a:pPr>
              <a:buNone/>
              <a:defRPr/>
            </a:pPr>
            <a:r>
              <a:rPr lang="ru-RU" sz="2400" b="1" i="1" dirty="0" smtClean="0">
                <a:cs typeface="Times New Roman" pitchFamily="18" charset="0"/>
              </a:rPr>
              <a:t>       нерешенных проблем</a:t>
            </a:r>
            <a:endParaRPr lang="ru-RU" sz="2800" b="1" dirty="0" smtClean="0">
              <a:cs typeface="Times New Roman" pitchFamily="18" charset="0"/>
            </a:endParaRPr>
          </a:p>
          <a:p>
            <a:r>
              <a:rPr lang="ru-RU" sz="2400" b="1" i="1" dirty="0" smtClean="0">
                <a:cs typeface="Times New Roman" pitchFamily="18" charset="0"/>
              </a:rPr>
              <a:t>Тематические консультации </a:t>
            </a:r>
            <a:r>
              <a:rPr lang="ru-RU" sz="2400" dirty="0" smtClean="0"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     «</a:t>
            </a:r>
            <a:r>
              <a:rPr lang="ru-RU" sz="2400" dirty="0" smtClean="0"/>
              <a:t>Занятость во внеурочное </a:t>
            </a:r>
          </a:p>
          <a:p>
            <a:pPr>
              <a:buNone/>
            </a:pPr>
            <a:r>
              <a:rPr lang="ru-RU" sz="2400" dirty="0" smtClean="0"/>
              <a:t>     время», «Самостоятельность</a:t>
            </a:r>
          </a:p>
          <a:p>
            <a:pPr>
              <a:buNone/>
            </a:pPr>
            <a:r>
              <a:rPr lang="ru-RU" sz="2400" dirty="0" smtClean="0"/>
              <a:t>     ребенка при выполнении </a:t>
            </a:r>
          </a:p>
          <a:p>
            <a:pPr>
              <a:buNone/>
            </a:pPr>
            <a:r>
              <a:rPr lang="ru-RU" sz="2400" dirty="0" smtClean="0"/>
              <a:t>     домашних заданий. Как ее</a:t>
            </a:r>
          </a:p>
          <a:p>
            <a:pPr>
              <a:buNone/>
            </a:pPr>
            <a:r>
              <a:rPr lang="ru-RU" sz="2400" dirty="0" smtClean="0"/>
              <a:t>     развить?»,«Воспитание без насилия»,</a:t>
            </a:r>
          </a:p>
          <a:p>
            <a:pPr>
              <a:buNone/>
            </a:pPr>
            <a:r>
              <a:rPr lang="ru-RU" sz="2400" dirty="0" smtClean="0"/>
              <a:t>      «Детский эгоизм. Как его преодолеть?», «Разногласия в семье и их влияние на учебные успехи ребенка», «Пути преодоления трудностей в воспитании».</a:t>
            </a:r>
            <a:endParaRPr lang="ru-RU" sz="2400" dirty="0" smtClean="0"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cs typeface="Times New Roman" pitchFamily="18" charset="0"/>
              </a:rPr>
              <a:t>Индивидуальные консультации</a:t>
            </a:r>
          </a:p>
          <a:p>
            <a:pPr>
              <a:defRPr/>
            </a:pPr>
            <a:r>
              <a:rPr lang="ru-RU" sz="2400" b="1" i="1" dirty="0" smtClean="0">
                <a:cs typeface="Times New Roman" pitchFamily="18" charset="0"/>
              </a:rPr>
              <a:t>Лектории</a:t>
            </a:r>
          </a:p>
          <a:p>
            <a:pPr>
              <a:defRPr/>
            </a:pPr>
            <a:r>
              <a:rPr lang="ru-RU" sz="2400" b="1" i="1" dirty="0" smtClean="0">
                <a:cs typeface="Times New Roman" pitchFamily="18" charset="0"/>
              </a:rPr>
              <a:t>Открытые показы уроков и воспитательных мероприятий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i="1" dirty="0" smtClean="0">
                <a:cs typeface="Times New Roman" pitchFamily="18" charset="0"/>
              </a:rPr>
              <a:t> </a:t>
            </a:r>
            <a:endParaRPr lang="ru-RU" sz="2800" b="1" dirty="0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Родительское собрание в дошкольной группе «О здоровом образе жизни»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SFHZXstQCj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8965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pPr lvl="0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i="1" dirty="0" smtClean="0">
                <a:ea typeface="Times New Roman" pitchFamily="18" charset="0"/>
                <a:cs typeface="Arial" pitchFamily="34" charset="0"/>
              </a:rPr>
              <a:t>Взаимодействие с родителями будущих первоклассников:</a:t>
            </a:r>
            <a:endParaRPr lang="ru-RU" sz="2800" b="1" i="1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дни открытых дверей в школе и в детском саду;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встречи с учителями;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консультирование на актуальные темы педагогами и психологами;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совместные родительские собрания, дискуссионные клубы;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курс обучения на тему психологической готовности к школе.</a:t>
            </a:r>
            <a:endParaRPr lang="ru-RU" sz="24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2540" name="Picture 12" descr="C:\Users\Учитель\Desktop\323_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308597" cy="350046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772400" cy="3376618"/>
          </a:xfrm>
        </p:spPr>
        <p:txBody>
          <a:bodyPr/>
          <a:lstStyle/>
          <a:p>
            <a:r>
              <a:rPr lang="ru-RU" sz="2400" i="1" dirty="0" smtClean="0"/>
              <a:t>Заседания родительского клуба «Школа будущего первоклассника»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+mj-lt"/>
                <a:cs typeface="Times New Roman" pitchFamily="18" charset="0"/>
              </a:rPr>
              <a:t>Детские праздники, театрализованные представления, конкурсы, викторины,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200" b="1" i="1" dirty="0" smtClean="0">
                <a:latin typeface="+mj-lt"/>
                <a:cs typeface="Times New Roman" pitchFamily="18" charset="0"/>
              </a:rPr>
              <a:t>    выставки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5" name="Picture 2" descr="C:\Users\Учитель\Pictures\для Машьяновой ВИ\апрель-май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845985" cy="2768601"/>
          </a:xfrm>
          <a:prstGeom prst="rect">
            <a:avLst/>
          </a:prstGeom>
          <a:noFill/>
        </p:spPr>
      </p:pic>
      <p:pic>
        <p:nvPicPr>
          <p:cNvPr id="1027" name="Picture 3" descr="C:\Users\Учитель\Pictures\для Машьяновой ВИ\DSC0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857652" cy="280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Совместная деятельность детей, родителей, педагогов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экскурсий</a:t>
            </a:r>
          </a:p>
          <a:p>
            <a:pPr marL="514350" indent="-51435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 стенгазет</a:t>
            </a:r>
          </a:p>
          <a:p>
            <a:pPr marL="514350" indent="-51435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Смотры-конкурсы (поделок; рисунков)</a:t>
            </a:r>
          </a:p>
          <a:p>
            <a:pPr marL="514350" indent="-51435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изготовлению </a:t>
            </a:r>
          </a:p>
          <a:p>
            <a:pPr marL="514350" indent="-51435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костюмов к праздникам</a:t>
            </a:r>
          </a:p>
        </p:txBody>
      </p:sp>
      <p:pic>
        <p:nvPicPr>
          <p:cNvPr id="1026" name="Picture 2" descr="E:\день театра\DSC00002.JPG"/>
          <p:cNvPicPr>
            <a:picLocks noChangeAspect="1" noChangeArrowheads="1"/>
          </p:cNvPicPr>
          <p:nvPr/>
        </p:nvPicPr>
        <p:blipFill>
          <a:blip r:embed="rId2" cstate="print"/>
          <a:srcRect l="10298" t="11111" r="12471"/>
          <a:stretch>
            <a:fillRect/>
          </a:stretch>
        </p:blipFill>
        <p:spPr bwMode="auto">
          <a:xfrm>
            <a:off x="5072066" y="3500438"/>
            <a:ext cx="3357586" cy="2857520"/>
          </a:xfrm>
          <a:prstGeom prst="rect">
            <a:avLst/>
          </a:prstGeom>
          <a:noFill/>
        </p:spPr>
      </p:pic>
      <p:pic>
        <p:nvPicPr>
          <p:cNvPr id="1028" name="Picture 4" descr="C:\Users\Учитель\Pictures\Новый год фото\2016-01-12 новый2016\новый2016 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3090842" cy="1957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262</TotalTime>
  <Words>380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Тема1</vt:lpstr>
      <vt:lpstr>Тема Office</vt:lpstr>
      <vt:lpstr>Справедливость</vt:lpstr>
      <vt:lpstr>Лучшие практики родительского просвещения </vt:lpstr>
      <vt:lpstr>Презентация PowerPoint</vt:lpstr>
      <vt:lpstr>Педагогическое просвещение родителей</vt:lpstr>
      <vt:lpstr>Презентация PowerPoint</vt:lpstr>
      <vt:lpstr>Родительское собрание в дошкольной группе «О здоровом образе жизни»</vt:lpstr>
      <vt:lpstr>Презентация PowerPoint</vt:lpstr>
      <vt:lpstr>Презентация PowerPoint</vt:lpstr>
      <vt:lpstr>Презентация PowerPoint</vt:lpstr>
      <vt:lpstr>Совместная деятельность детей, родителей, педагогов</vt:lpstr>
      <vt:lpstr>Творческая мастерская «Создание писанки – удивительного чуда»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практики родительского просвещения</dc:title>
  <dc:creator>Учитель</dc:creator>
  <cp:lastModifiedBy>Пользователь</cp:lastModifiedBy>
  <cp:revision>6</cp:revision>
  <dcterms:created xsi:type="dcterms:W3CDTF">2020-02-21T06:25:48Z</dcterms:created>
  <dcterms:modified xsi:type="dcterms:W3CDTF">2020-02-28T11:48:01Z</dcterms:modified>
</cp:coreProperties>
</file>