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63" r:id="rId2"/>
    <p:sldId id="257" r:id="rId3"/>
    <p:sldId id="258" r:id="rId4"/>
    <p:sldId id="259" r:id="rId5"/>
    <p:sldId id="266" r:id="rId6"/>
    <p:sldId id="256" r:id="rId7"/>
    <p:sldId id="260" r:id="rId8"/>
    <p:sldId id="262" r:id="rId9"/>
    <p:sldId id="264" r:id="rId10"/>
    <p:sldId id="265" r:id="rId11"/>
    <p:sldId id="261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41" autoAdjust="0"/>
    <p:restoredTop sz="93569" autoAdjust="0"/>
  </p:normalViewPr>
  <p:slideViewPr>
    <p:cSldViewPr snapToGrid="0">
      <p:cViewPr varScale="1">
        <p:scale>
          <a:sx n="58" d="100"/>
          <a:sy n="58" d="100"/>
        </p:scale>
        <p:origin x="84" y="4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1F992B-C580-4D6F-BA87-E758B0D60435}" type="datetimeFigureOut">
              <a:rPr lang="ru-RU" smtClean="0"/>
              <a:t>27.02.2020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E2FF8C-D4E8-489B-974B-E0514D3370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34697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E2FF8C-D4E8-489B-974B-E0514D33707F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57403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E2FF8C-D4E8-489B-974B-E0514D33707F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33748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E2FF8C-D4E8-489B-974B-E0514D33707F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73632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9EA3E-9B71-4675-97D8-AC369B7A7250}" type="datetimeFigureOut">
              <a:rPr lang="ru-RU" smtClean="0"/>
              <a:t>27.02.2020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C2819-FA5B-4388-AFB3-606C4695A4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97959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9EA3E-9B71-4675-97D8-AC369B7A7250}" type="datetimeFigureOut">
              <a:rPr lang="ru-RU" smtClean="0"/>
              <a:t>27.02.2020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C2819-FA5B-4388-AFB3-606C4695A4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9576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9EA3E-9B71-4675-97D8-AC369B7A7250}" type="datetimeFigureOut">
              <a:rPr lang="ru-RU" smtClean="0"/>
              <a:t>27.02.2020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C2819-FA5B-4388-AFB3-606C4695A4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5952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9EA3E-9B71-4675-97D8-AC369B7A7250}" type="datetimeFigureOut">
              <a:rPr lang="ru-RU" smtClean="0"/>
              <a:t>27.02.2020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C2819-FA5B-4388-AFB3-606C4695A4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75861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9EA3E-9B71-4675-97D8-AC369B7A7250}" type="datetimeFigureOut">
              <a:rPr lang="ru-RU" smtClean="0"/>
              <a:t>27.02.2020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C2819-FA5B-4388-AFB3-606C4695A4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39212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9EA3E-9B71-4675-97D8-AC369B7A7250}" type="datetimeFigureOut">
              <a:rPr lang="ru-RU" smtClean="0"/>
              <a:t>27.02.2020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C2819-FA5B-4388-AFB3-606C4695A4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9507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9EA3E-9B71-4675-97D8-AC369B7A7250}" type="datetimeFigureOut">
              <a:rPr lang="ru-RU" smtClean="0"/>
              <a:t>27.02.2020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C2819-FA5B-4388-AFB3-606C4695A4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781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9EA3E-9B71-4675-97D8-AC369B7A7250}" type="datetimeFigureOut">
              <a:rPr lang="ru-RU" smtClean="0"/>
              <a:t>27.02.2020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C2819-FA5B-4388-AFB3-606C4695A4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24210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9EA3E-9B71-4675-97D8-AC369B7A7250}" type="datetimeFigureOut">
              <a:rPr lang="ru-RU" smtClean="0"/>
              <a:t>27.02.2020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C2819-FA5B-4388-AFB3-606C4695A4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32422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9EA3E-9B71-4675-97D8-AC369B7A7250}" type="datetimeFigureOut">
              <a:rPr lang="ru-RU" smtClean="0"/>
              <a:t>27.02.2020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C2819-FA5B-4388-AFB3-606C4695A4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10965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9EA3E-9B71-4675-97D8-AC369B7A7250}" type="datetimeFigureOut">
              <a:rPr lang="ru-RU" smtClean="0"/>
              <a:t>27.02.2020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C2819-FA5B-4388-AFB3-606C4695A4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0104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39EA3E-9B71-4675-97D8-AC369B7A7250}" type="datetimeFigureOut">
              <a:rPr lang="ru-RU" smtClean="0"/>
              <a:t>27.02.2020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DC2819-FA5B-4388-AFB3-606C4695A4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6043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nra-russia.ru/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nra-russia.ru/glavnaya/roditelskoe-prosveshhenie/normativnye-dokumenty/plan-meropriyatij-po-roditelskomu-prosveshheniyu.html" TargetMode="External"/><Relationship Id="rId2" Type="http://schemas.openxmlformats.org/officeDocument/2006/relationships/hyperlink" Target="https://nra-russia.ru/glavnaya/roditelskoe-prosveshhenie/normativnye-dokumenty/porucheniya-prezidenta-rossijskoj-federacii-2876-pr-ot-15-12-2014-goda.html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hyperlink" Target="https://nra-russia.ru/glavnaya/roditelskoe-prosveshhenie/normativnye-dokumenty/metodicheskie-rekomendacii-dlya-organov-ispolnitelnoj-vlasti-subektov-rossijskoj-federacii-po-organizacii-kursov-dlya-roditelej.html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nra-russia.ru/novosti-regionov/2020/fevral/vsegda-ryadom-konsultirovanie-roditelej-s-detmi.html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hyperlink" Target="https://www.facebook.com/vsegda.site/" TargetMode="External"/><Relationship Id="rId4" Type="http://schemas.openxmlformats.org/officeDocument/2006/relationships/hyperlink" Target="https://vk.com/vsegdasite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2085" y="247275"/>
            <a:ext cx="2300203" cy="149274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479665" y="1355356"/>
            <a:ext cx="9659389" cy="54758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500"/>
              </a:spcAft>
            </a:pPr>
            <a:endParaRPr lang="ru-RU" sz="2400" b="1" kern="1400" dirty="0" smtClean="0">
              <a:solidFill>
                <a:srgbClr val="980000"/>
              </a:solidFill>
              <a:latin typeface="Garamond" panose="02020404030301010803" pitchFamily="18" charset="0"/>
            </a:endParaRPr>
          </a:p>
          <a:p>
            <a:pPr algn="ctr">
              <a:spcAft>
                <a:spcPts val="500"/>
              </a:spcAft>
            </a:pPr>
            <a:endParaRPr lang="ru-RU" sz="2400" b="1" kern="1400" dirty="0">
              <a:solidFill>
                <a:srgbClr val="980000"/>
              </a:solidFill>
              <a:latin typeface="Garamond" panose="02020404030301010803" pitchFamily="18" charset="0"/>
            </a:endParaRPr>
          </a:p>
          <a:p>
            <a:pPr algn="ctr">
              <a:spcAft>
                <a:spcPts val="500"/>
              </a:spcAft>
            </a:pPr>
            <a:r>
              <a:rPr lang="ru-RU" sz="3200" b="1" kern="1400" dirty="0" smtClean="0">
                <a:solidFill>
                  <a:srgbClr val="980000"/>
                </a:solidFill>
                <a:latin typeface="Garamond" panose="02020404030301010803" pitchFamily="18" charset="0"/>
              </a:rPr>
              <a:t>Слёт Управляющих </a:t>
            </a:r>
            <a:r>
              <a:rPr lang="ru-RU" sz="3200" b="1" kern="1400" dirty="0">
                <a:solidFill>
                  <a:srgbClr val="980000"/>
                </a:solidFill>
                <a:latin typeface="Garamond" panose="02020404030301010803" pitchFamily="18" charset="0"/>
              </a:rPr>
              <a:t>советов </a:t>
            </a:r>
            <a:endParaRPr lang="ru-RU" sz="3200" kern="1400" dirty="0">
              <a:solidFill>
                <a:srgbClr val="000000"/>
              </a:solidFill>
              <a:latin typeface="Garamond" panose="02020404030301010803" pitchFamily="18" charset="0"/>
            </a:endParaRPr>
          </a:p>
          <a:p>
            <a:pPr algn="ctr">
              <a:spcAft>
                <a:spcPts val="500"/>
              </a:spcAft>
            </a:pPr>
            <a:r>
              <a:rPr lang="ru-RU" sz="3200" b="1" kern="1400" dirty="0">
                <a:solidFill>
                  <a:srgbClr val="980000"/>
                </a:solidFill>
                <a:latin typeface="Garamond" panose="02020404030301010803" pitchFamily="18" charset="0"/>
              </a:rPr>
              <a:t>образовательных </a:t>
            </a:r>
            <a:r>
              <a:rPr lang="ru-RU" sz="3200" b="1" kern="1400" dirty="0" smtClean="0">
                <a:solidFill>
                  <a:srgbClr val="980000"/>
                </a:solidFill>
                <a:latin typeface="Garamond" panose="02020404030301010803" pitchFamily="18" charset="0"/>
              </a:rPr>
              <a:t>учреждений </a:t>
            </a:r>
            <a:r>
              <a:rPr lang="ru-RU" sz="3200" b="1" kern="1400" dirty="0" err="1" smtClean="0">
                <a:solidFill>
                  <a:srgbClr val="980000"/>
                </a:solidFill>
                <a:latin typeface="Garamond" panose="02020404030301010803" pitchFamily="18" charset="0"/>
              </a:rPr>
              <a:t>Тутаевского</a:t>
            </a:r>
            <a:r>
              <a:rPr lang="ru-RU" sz="3200" b="1" kern="1400" dirty="0" smtClean="0">
                <a:solidFill>
                  <a:srgbClr val="980000"/>
                </a:solidFill>
                <a:latin typeface="Garamond" panose="02020404030301010803" pitchFamily="18" charset="0"/>
              </a:rPr>
              <a:t> </a:t>
            </a:r>
            <a:r>
              <a:rPr lang="ru-RU" sz="3200" b="1" kern="1400" dirty="0">
                <a:solidFill>
                  <a:srgbClr val="980000"/>
                </a:solidFill>
                <a:latin typeface="Garamond" panose="02020404030301010803" pitchFamily="18" charset="0"/>
              </a:rPr>
              <a:t>МР</a:t>
            </a:r>
            <a:endParaRPr lang="ru-RU" sz="3200" kern="1400" dirty="0">
              <a:solidFill>
                <a:srgbClr val="000000"/>
              </a:solidFill>
              <a:latin typeface="Garamond" panose="02020404030301010803" pitchFamily="18" charset="0"/>
            </a:endParaRPr>
          </a:p>
          <a:p>
            <a:pPr algn="ctr">
              <a:spcAft>
                <a:spcPts val="500"/>
              </a:spcAft>
            </a:pPr>
            <a:endParaRPr lang="ru-RU" sz="2400" b="1" kern="1400" dirty="0" smtClean="0">
              <a:solidFill>
                <a:srgbClr val="C00000"/>
              </a:solidFill>
              <a:latin typeface="Garamond" panose="02020404030301010803" pitchFamily="18" charset="0"/>
            </a:endParaRPr>
          </a:p>
          <a:p>
            <a:pPr algn="ctr">
              <a:spcAft>
                <a:spcPts val="500"/>
              </a:spcAft>
            </a:pPr>
            <a:r>
              <a:rPr lang="ru-RU" sz="2400" b="1" i="1" kern="1400" dirty="0" smtClean="0">
                <a:solidFill>
                  <a:srgbClr val="000000"/>
                </a:solidFill>
                <a:latin typeface="Garamond" panose="02020404030301010803" pitchFamily="18" charset="0"/>
              </a:rPr>
              <a:t>Девиз </a:t>
            </a:r>
            <a:r>
              <a:rPr lang="ru-RU" sz="2400" b="1" i="1" kern="1400" dirty="0">
                <a:solidFill>
                  <a:srgbClr val="000000"/>
                </a:solidFill>
                <a:latin typeface="Garamond" panose="02020404030301010803" pitchFamily="18" charset="0"/>
              </a:rPr>
              <a:t>дня «Повышение педагогической культуры родителей—важная задача Управляющих советов»</a:t>
            </a:r>
            <a:endParaRPr lang="ru-RU" sz="1400" kern="1400" dirty="0">
              <a:solidFill>
                <a:srgbClr val="000000"/>
              </a:solidFill>
              <a:latin typeface="Garamond" panose="02020404030301010803" pitchFamily="18" charset="0"/>
            </a:endParaRPr>
          </a:p>
          <a:p>
            <a:pPr>
              <a:spcAft>
                <a:spcPts val="500"/>
              </a:spcAft>
            </a:pPr>
            <a:r>
              <a:rPr lang="ru-RU" sz="1400" kern="1400" dirty="0">
                <a:solidFill>
                  <a:srgbClr val="000000"/>
                </a:solidFill>
                <a:latin typeface="Garamond" panose="02020404030301010803" pitchFamily="18" charset="0"/>
              </a:rPr>
              <a:t> </a:t>
            </a:r>
          </a:p>
          <a:p>
            <a:pPr algn="ctr">
              <a:spcAft>
                <a:spcPts val="500"/>
              </a:spcAft>
            </a:pPr>
            <a:endParaRPr lang="ru-RU" sz="2400" b="1" kern="1400" dirty="0" smtClean="0">
              <a:solidFill>
                <a:srgbClr val="000000"/>
              </a:solidFill>
              <a:latin typeface="Garamond" panose="02020404030301010803" pitchFamily="18" charset="0"/>
            </a:endParaRPr>
          </a:p>
          <a:p>
            <a:pPr algn="ctr">
              <a:spcAft>
                <a:spcPts val="500"/>
              </a:spcAft>
            </a:pPr>
            <a:endParaRPr lang="ru-RU" sz="2400" b="1" kern="1400" dirty="0">
              <a:solidFill>
                <a:srgbClr val="000000"/>
              </a:solidFill>
              <a:latin typeface="Garamond" panose="02020404030301010803" pitchFamily="18" charset="0"/>
            </a:endParaRPr>
          </a:p>
          <a:p>
            <a:pPr algn="ctr">
              <a:spcAft>
                <a:spcPts val="500"/>
              </a:spcAft>
            </a:pPr>
            <a:r>
              <a:rPr lang="ru-RU" sz="2400" b="1" kern="1400" dirty="0">
                <a:solidFill>
                  <a:srgbClr val="000000"/>
                </a:solidFill>
                <a:latin typeface="Garamond" panose="02020404030301010803" pitchFamily="18" charset="0"/>
              </a:rPr>
              <a:t> </a:t>
            </a:r>
            <a:endParaRPr lang="ru-RU" sz="1000" kern="1400" dirty="0">
              <a:solidFill>
                <a:srgbClr val="000000"/>
              </a:solidFill>
              <a:latin typeface="Garamond" panose="02020404030301010803" pitchFamily="18" charset="0"/>
            </a:endParaRPr>
          </a:p>
          <a:p>
            <a:pPr algn="ctr">
              <a:spcAft>
                <a:spcPts val="500"/>
              </a:spcAft>
            </a:pPr>
            <a:r>
              <a:rPr lang="ru-RU" sz="2400" b="1" kern="1400" dirty="0">
                <a:solidFill>
                  <a:srgbClr val="000000"/>
                </a:solidFill>
                <a:latin typeface="Garamond" panose="02020404030301010803" pitchFamily="18" charset="0"/>
              </a:rPr>
              <a:t>28.02.2020</a:t>
            </a:r>
            <a:endParaRPr lang="ru-RU" sz="1000" kern="1400" dirty="0">
              <a:solidFill>
                <a:srgbClr val="000000"/>
              </a:solidFill>
              <a:latin typeface="Garamond" panose="02020404030301010803" pitchFamily="18" charset="0"/>
            </a:endParaRPr>
          </a:p>
          <a:p>
            <a:pPr>
              <a:spcAft>
                <a:spcPts val="500"/>
              </a:spcAft>
            </a:pPr>
            <a:r>
              <a:rPr lang="ru-RU" sz="1000" kern="1400" dirty="0">
                <a:solidFill>
                  <a:srgbClr val="000000"/>
                </a:solidFill>
                <a:latin typeface="Garamond" panose="02020404030301010803" pitchFamily="18" charset="0"/>
              </a:rPr>
              <a:t> </a:t>
            </a:r>
            <a:endParaRPr lang="ru-RU" sz="1000" kern="1400" dirty="0">
              <a:ln>
                <a:noFill/>
              </a:ln>
              <a:solidFill>
                <a:srgbClr val="000000"/>
              </a:solidFill>
              <a:effectLst/>
              <a:latin typeface="Garamond" panose="02020404030301010803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77" y="370815"/>
            <a:ext cx="1697821" cy="180230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66235" y="414605"/>
            <a:ext cx="1784444" cy="186744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13694" y="438461"/>
            <a:ext cx="1746683" cy="174668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58131" y="348297"/>
            <a:ext cx="1784860" cy="177183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464089" y="4623217"/>
            <a:ext cx="1876934" cy="162795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96111" y="4886761"/>
            <a:ext cx="1551765" cy="120136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762298" y="5420578"/>
            <a:ext cx="1550362" cy="45116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00253" y="5343304"/>
            <a:ext cx="638095" cy="36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062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726" y="143641"/>
            <a:ext cx="2300203" cy="149274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910" y="1895302"/>
            <a:ext cx="3204745" cy="450910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83006" y="1636382"/>
            <a:ext cx="8253583" cy="493067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818909" y="890011"/>
            <a:ext cx="55030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Garamond" panose="02020404030301010803" pitchFamily="18" charset="0"/>
              </a:rPr>
              <a:t>Вопросы для работы секций</a:t>
            </a:r>
            <a:endParaRPr lang="ru-RU" sz="2800" b="1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3926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340" y="313778"/>
            <a:ext cx="1851965" cy="1201852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98764" y="648393"/>
            <a:ext cx="11421687" cy="5663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500"/>
              </a:spcAft>
            </a:pPr>
            <a:endParaRPr lang="ru-RU" sz="2400" b="1" kern="1400" dirty="0" smtClean="0">
              <a:solidFill>
                <a:srgbClr val="000000"/>
              </a:solidFill>
              <a:latin typeface="Garamond" panose="020204040303010108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500"/>
              </a:spcAft>
            </a:pPr>
            <a:r>
              <a:rPr lang="ru-RU" sz="2400" b="1" kern="1400" dirty="0" smtClean="0">
                <a:solidFill>
                  <a:srgbClr val="000000"/>
                </a:solidFill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Работа секций</a:t>
            </a:r>
            <a:endParaRPr lang="ru-RU" sz="2400" b="1" kern="1400" dirty="0">
              <a:solidFill>
                <a:srgbClr val="000000"/>
              </a:solidFill>
              <a:latin typeface="Garamond" panose="020204040303010108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500"/>
              </a:spcAft>
            </a:pPr>
            <a:r>
              <a:rPr lang="ru-RU" sz="2400" kern="1400" dirty="0">
                <a:solidFill>
                  <a:srgbClr val="000000"/>
                </a:solidFill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 Председатели УС и руководители школ. </a:t>
            </a:r>
            <a:r>
              <a:rPr lang="ru-RU" sz="2400" i="1" kern="1400" dirty="0">
                <a:solidFill>
                  <a:srgbClr val="000000"/>
                </a:solidFill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Модератор – </a:t>
            </a:r>
            <a:r>
              <a:rPr lang="ru-RU" sz="2400" i="1" kern="1400" dirty="0" smtClean="0">
                <a:solidFill>
                  <a:srgbClr val="000000"/>
                </a:solidFill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Юрченко Н.А.</a:t>
            </a:r>
          </a:p>
          <a:p>
            <a:pPr>
              <a:spcAft>
                <a:spcPts val="500"/>
              </a:spcAft>
            </a:pPr>
            <a:endParaRPr lang="ru-RU" sz="2400" kern="1400" dirty="0">
              <a:solidFill>
                <a:srgbClr val="000000"/>
              </a:solidFill>
              <a:latin typeface="Garamond" panose="020204040303010108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500"/>
              </a:spcAft>
            </a:pPr>
            <a:r>
              <a:rPr lang="ru-RU" sz="2400" kern="1400" dirty="0">
                <a:solidFill>
                  <a:srgbClr val="000000"/>
                </a:solidFill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 Председатели УС и руководители МДОУ</a:t>
            </a:r>
            <a:r>
              <a:rPr lang="ru-RU" sz="2400" i="1" kern="1400" dirty="0">
                <a:solidFill>
                  <a:srgbClr val="000000"/>
                </a:solidFill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i="1" kern="1400" dirty="0" smtClean="0">
                <a:solidFill>
                  <a:srgbClr val="000000"/>
                </a:solidFill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Модератор – </a:t>
            </a:r>
            <a:r>
              <a:rPr lang="ru-RU" sz="2400" i="1" kern="1400" dirty="0">
                <a:solidFill>
                  <a:srgbClr val="000000"/>
                </a:solidFill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Руденко Р.Г</a:t>
            </a:r>
            <a:r>
              <a:rPr lang="ru-RU" sz="2400" i="1" kern="1400" dirty="0" smtClean="0">
                <a:solidFill>
                  <a:srgbClr val="000000"/>
                </a:solidFill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spcAft>
                <a:spcPts val="500"/>
              </a:spcAft>
            </a:pPr>
            <a:endParaRPr lang="ru-RU" sz="2400" kern="1400" dirty="0">
              <a:solidFill>
                <a:srgbClr val="000000"/>
              </a:solidFill>
              <a:latin typeface="Garamond" panose="020204040303010108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500"/>
              </a:spcAft>
            </a:pPr>
            <a:r>
              <a:rPr lang="ru-RU" sz="2400" kern="1400" dirty="0">
                <a:solidFill>
                  <a:srgbClr val="000000"/>
                </a:solidFill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 Педагоги школ</a:t>
            </a:r>
            <a:r>
              <a:rPr lang="ru-RU" sz="2400" i="1" kern="1400" dirty="0">
                <a:solidFill>
                  <a:srgbClr val="000000"/>
                </a:solidFill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—</a:t>
            </a:r>
            <a:r>
              <a:rPr lang="ru-RU" sz="2400" kern="1400" dirty="0">
                <a:solidFill>
                  <a:srgbClr val="000000"/>
                </a:solidFill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общественные управляющие</a:t>
            </a:r>
            <a:r>
              <a:rPr lang="ru-RU" sz="2400" i="1" kern="1400" dirty="0">
                <a:solidFill>
                  <a:srgbClr val="000000"/>
                </a:solidFill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i="1" kern="1400" dirty="0" smtClean="0">
                <a:solidFill>
                  <a:srgbClr val="000000"/>
                </a:solidFill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Модератор – </a:t>
            </a:r>
            <a:r>
              <a:rPr lang="ru-RU" sz="2400" i="1" kern="1400" dirty="0">
                <a:solidFill>
                  <a:srgbClr val="000000"/>
                </a:solidFill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Белова Т.А</a:t>
            </a:r>
            <a:r>
              <a:rPr lang="ru-RU" sz="2400" i="1" kern="1400" dirty="0" smtClean="0">
                <a:solidFill>
                  <a:srgbClr val="000000"/>
                </a:solidFill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spcAft>
                <a:spcPts val="500"/>
              </a:spcAft>
            </a:pPr>
            <a:endParaRPr lang="ru-RU" sz="2400" kern="1400" dirty="0">
              <a:solidFill>
                <a:srgbClr val="000000"/>
              </a:solidFill>
              <a:latin typeface="Garamond" panose="020204040303010108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500"/>
              </a:spcAft>
            </a:pPr>
            <a:r>
              <a:rPr lang="ru-RU" sz="2400" kern="1400" dirty="0">
                <a:solidFill>
                  <a:srgbClr val="000000"/>
                </a:solidFill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 Педагоги </a:t>
            </a:r>
            <a:r>
              <a:rPr lang="ru-RU" sz="2400" kern="1400" dirty="0" smtClean="0">
                <a:solidFill>
                  <a:srgbClr val="000000"/>
                </a:solidFill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ДОО-общественные </a:t>
            </a:r>
            <a:r>
              <a:rPr lang="ru-RU" sz="2400" kern="1400" dirty="0">
                <a:solidFill>
                  <a:srgbClr val="000000"/>
                </a:solidFill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управляющие.  </a:t>
            </a:r>
            <a:r>
              <a:rPr lang="ru-RU" sz="2400" i="1" kern="1400" dirty="0">
                <a:solidFill>
                  <a:srgbClr val="000000"/>
                </a:solidFill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Модератор </a:t>
            </a:r>
            <a:r>
              <a:rPr lang="ru-RU" sz="2400" i="1" kern="1400" dirty="0" smtClean="0">
                <a:solidFill>
                  <a:srgbClr val="000000"/>
                </a:solidFill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Пинчук Т.Н. </a:t>
            </a:r>
          </a:p>
          <a:p>
            <a:pPr>
              <a:spcAft>
                <a:spcPts val="500"/>
              </a:spcAft>
            </a:pPr>
            <a:endParaRPr lang="ru-RU" sz="2400" kern="1400" dirty="0">
              <a:solidFill>
                <a:srgbClr val="000000"/>
              </a:solidFill>
              <a:latin typeface="Garamond" panose="020204040303010108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500"/>
              </a:spcAft>
            </a:pPr>
            <a:r>
              <a:rPr lang="ru-RU" sz="2400" kern="1400" dirty="0">
                <a:solidFill>
                  <a:srgbClr val="000000"/>
                </a:solidFill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 Родители– общественные управляющие. </a:t>
            </a:r>
            <a:r>
              <a:rPr lang="ru-RU" sz="2400" i="1" kern="1400" dirty="0" smtClean="0">
                <a:solidFill>
                  <a:srgbClr val="000000"/>
                </a:solidFill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Модератор – </a:t>
            </a:r>
            <a:r>
              <a:rPr lang="ru-RU" sz="2400" i="1" kern="1400" dirty="0">
                <a:solidFill>
                  <a:srgbClr val="000000"/>
                </a:solidFill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Пилюгин И.С</a:t>
            </a:r>
            <a:r>
              <a:rPr lang="ru-RU" sz="2400" i="1" kern="1400" dirty="0" smtClean="0">
                <a:solidFill>
                  <a:srgbClr val="000000"/>
                </a:solidFill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spcAft>
                <a:spcPts val="500"/>
              </a:spcAft>
            </a:pPr>
            <a:endParaRPr lang="ru-RU" sz="2400" kern="1400" dirty="0">
              <a:solidFill>
                <a:srgbClr val="000000"/>
              </a:solidFill>
              <a:latin typeface="Garamond" panose="020204040303010108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kern="1400" dirty="0">
                <a:solidFill>
                  <a:srgbClr val="000000"/>
                </a:solidFill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6. Школьники—общественные управляющие</a:t>
            </a:r>
            <a:r>
              <a:rPr lang="ru-RU" sz="2400" i="1" kern="1400" dirty="0">
                <a:solidFill>
                  <a:srgbClr val="000000"/>
                </a:solidFill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i="1" kern="1400" dirty="0" smtClean="0">
                <a:solidFill>
                  <a:srgbClr val="000000"/>
                </a:solidFill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Модератор – Ягодкина О.К.</a:t>
            </a:r>
            <a:r>
              <a:rPr lang="ru-RU" sz="2400" kern="1400" dirty="0">
                <a:solidFill>
                  <a:srgbClr val="000000"/>
                </a:solidFill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765139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194" y="249382"/>
            <a:ext cx="9719224" cy="581811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172989" y="6137163"/>
            <a:ext cx="442490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u="sng" dirty="0">
                <a:hlinkClick r:id="rId3"/>
              </a:rPr>
              <a:t>https://nra-russia.ru</a:t>
            </a:r>
            <a:r>
              <a:rPr lang="en-US" sz="3200" u="sng" dirty="0" smtClean="0">
                <a:hlinkClick r:id="rId3"/>
              </a:rPr>
              <a:t>/</a:t>
            </a:r>
            <a:endParaRPr lang="ru-RU" sz="3200" u="sng" dirty="0" smtClean="0"/>
          </a:p>
          <a:p>
            <a:endParaRPr lang="ru-RU" sz="3200" u="sng" dirty="0"/>
          </a:p>
        </p:txBody>
      </p:sp>
    </p:spTree>
    <p:extLst>
      <p:ext uri="{BB962C8B-B14F-4D97-AF65-F5344CB8AC3E}">
        <p14:creationId xmlns:p14="http://schemas.microsoft.com/office/powerpoint/2010/main" val="2061490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136" y="149353"/>
            <a:ext cx="10972801" cy="6720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834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2508" y="751343"/>
            <a:ext cx="11504815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	</a:t>
            </a:r>
          </a:p>
          <a:p>
            <a:r>
              <a:rPr lang="ru-RU" dirty="0"/>
              <a:t>	</a:t>
            </a:r>
            <a:endParaRPr lang="ru-RU" dirty="0" smtClean="0"/>
          </a:p>
          <a:p>
            <a:endParaRPr lang="ru-RU" dirty="0"/>
          </a:p>
          <a:p>
            <a:r>
              <a:rPr lang="ru-RU" dirty="0" smtClean="0"/>
              <a:t>	</a:t>
            </a:r>
          </a:p>
          <a:p>
            <a:endParaRPr lang="ru-RU" dirty="0"/>
          </a:p>
          <a:p>
            <a:r>
              <a:rPr lang="ru-RU" dirty="0"/>
              <a:t>	</a:t>
            </a:r>
            <a:r>
              <a:rPr lang="ru-RU" dirty="0" smtClean="0"/>
              <a:t>Родительское </a:t>
            </a:r>
            <a:r>
              <a:rPr lang="ru-RU" dirty="0"/>
              <a:t>просвещение  - одно из стратегических направлений работы НРА. Как показывает практика и исследования, поколение нынешних родителей испытывает значительную нехватку знаний и компетенций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r>
              <a:rPr lang="ru-RU" dirty="0" smtClean="0"/>
              <a:t>	Инициативу </a:t>
            </a:r>
            <a:r>
              <a:rPr lang="ru-RU" dirty="0"/>
              <a:t>НРА по развитию в регионах курсов для родителей поддержал Президент России в октябре 2014 года на Форуме «Качественное образование во имя страны», что нашло отражение в </a:t>
            </a:r>
            <a:r>
              <a:rPr lang="ru-RU" b="1" dirty="0">
                <a:hlinkClick r:id="rId2"/>
              </a:rPr>
              <a:t>перечне поручений № 2876-Пр</a:t>
            </a:r>
            <a:r>
              <a:rPr lang="ru-RU" b="1" dirty="0"/>
              <a:t> </a:t>
            </a:r>
            <a:r>
              <a:rPr lang="ru-RU" dirty="0"/>
              <a:t>от 12 декабря 2014 года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r>
              <a:rPr lang="ru-RU" dirty="0" smtClean="0"/>
              <a:t>	На </a:t>
            </a:r>
            <a:r>
              <a:rPr lang="ru-RU" dirty="0"/>
              <a:t>II Съезде НРА в феврале 2015 года принят  </a:t>
            </a:r>
            <a:r>
              <a:rPr lang="ru-RU" b="1" dirty="0">
                <a:hlinkClick r:id="rId3"/>
              </a:rPr>
              <a:t>План развития родительского образования</a:t>
            </a:r>
            <a:r>
              <a:rPr lang="ru-RU" b="1" dirty="0"/>
              <a:t>.</a:t>
            </a:r>
            <a:r>
              <a:rPr lang="ru-RU" dirty="0"/>
              <a:t> </a:t>
            </a:r>
            <a:endParaRPr lang="ru-RU" dirty="0" smtClean="0"/>
          </a:p>
          <a:p>
            <a:r>
              <a:rPr lang="ru-RU" dirty="0" smtClean="0"/>
              <a:t>Важно </a:t>
            </a:r>
            <a:r>
              <a:rPr lang="ru-RU" dirty="0"/>
              <a:t>не «изобретать велосипед», а актуализировать имеющийся опыт, продвигать и тиражировать лучшие практики. В течение года была собрана информационная база лучших практик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r>
              <a:rPr lang="ru-RU" dirty="0" smtClean="0"/>
              <a:t>	В </a:t>
            </a:r>
            <a:r>
              <a:rPr lang="ru-RU" dirty="0"/>
              <a:t>декабре 2015 года Министерство образования и науки направило в регионы разработанные Национальной родительской ассоциацией </a:t>
            </a:r>
            <a:r>
              <a:rPr lang="ru-RU" b="1" dirty="0">
                <a:hlinkClick r:id="rId4"/>
              </a:rPr>
              <a:t>Методические рекомендации по организации родительского просвещения</a:t>
            </a:r>
            <a:r>
              <a:rPr lang="ru-RU" b="1" dirty="0"/>
              <a:t>.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2508" y="244620"/>
            <a:ext cx="2316828" cy="1503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644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81789" y="5890773"/>
            <a:ext cx="110892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nra-russia.ru/novosti-regionov/2020/fevral/vsegda-ryadom-konsultirovanie-roditelej-s-detmi.html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661" y="298638"/>
            <a:ext cx="2021586" cy="131403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387247" y="597896"/>
            <a:ext cx="9566455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	</a:t>
            </a:r>
            <a:r>
              <a:rPr lang="ru-RU" sz="2000" dirty="0" smtClean="0"/>
              <a:t>В </a:t>
            </a:r>
            <a:r>
              <a:rPr lang="ru-RU" sz="2000" dirty="0"/>
              <a:t>Ярославской области реализуется масштабный проект, направленный на просвещение родителей, - федеральный проект «Поддержка семей, имеющих детей</a:t>
            </a:r>
            <a:r>
              <a:rPr lang="ru-RU" sz="2000" dirty="0" smtClean="0"/>
              <a:t>»</a:t>
            </a:r>
          </a:p>
          <a:p>
            <a:pPr algn="just"/>
            <a:r>
              <a:rPr lang="ru-RU" sz="2000" dirty="0" smtClean="0"/>
              <a:t> </a:t>
            </a:r>
            <a:r>
              <a:rPr lang="ru-RU" sz="2000" dirty="0"/>
              <a:t>в рамках национального проекта «Образование», инициированный Министерством Просвещения РФ. Проект реализуется при информационной поддержке НРА</a:t>
            </a:r>
            <a:r>
              <a:rPr lang="ru-RU" sz="2000" dirty="0" smtClean="0"/>
              <a:t>.</a:t>
            </a:r>
          </a:p>
          <a:p>
            <a:pPr algn="just"/>
            <a:endParaRPr lang="ru-RU" sz="2000" dirty="0"/>
          </a:p>
          <a:p>
            <a:pPr algn="just"/>
            <a:r>
              <a:rPr lang="ru-RU" sz="2000" b="1" dirty="0" smtClean="0"/>
              <a:t>	Автономная </a:t>
            </a:r>
            <a:r>
              <a:rPr lang="ru-RU" sz="2000" b="1" dirty="0"/>
              <a:t>некоммерческая организация «Агентство социальной поддержки семьи и защиты семейных ценностей «Моя семья»</a:t>
            </a:r>
            <a:r>
              <a:rPr lang="ru-RU" sz="2000" dirty="0"/>
              <a:t>,</a:t>
            </a:r>
            <a:r>
              <a:rPr lang="ru-RU" sz="2000" b="1" dirty="0"/>
              <a:t> </a:t>
            </a:r>
            <a:r>
              <a:rPr lang="ru-RU" sz="2000" dirty="0"/>
              <a:t>являясь </a:t>
            </a:r>
            <a:r>
              <a:rPr lang="ru-RU" sz="2000" dirty="0" err="1"/>
              <a:t>грантополучателем</a:t>
            </a:r>
            <a:r>
              <a:rPr lang="ru-RU" sz="2000" dirty="0"/>
              <a:t>, приступила к реализации проекта в июле 2019 года – был организован </a:t>
            </a:r>
            <a:r>
              <a:rPr lang="ru-RU" sz="2000" b="1" dirty="0"/>
              <a:t>Центр консультативной помощи семьям с детьми «Всегда рядом»</a:t>
            </a:r>
            <a:r>
              <a:rPr lang="ru-RU" sz="2000" dirty="0"/>
              <a:t>, объединивший более 40 специалистов разных сфер, готовых оказывать консультативную помощь родителям по всей Ярославской области</a:t>
            </a:r>
            <a:r>
              <a:rPr lang="ru-RU" sz="2000" dirty="0" smtClean="0"/>
              <a:t>.</a:t>
            </a:r>
          </a:p>
          <a:p>
            <a:pPr algn="just"/>
            <a:endParaRPr lang="ru-RU" sz="2000" dirty="0"/>
          </a:p>
          <a:p>
            <a:pPr algn="just"/>
            <a:endParaRPr lang="ru-RU" sz="2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479081" y="4067252"/>
            <a:ext cx="93249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	</a:t>
            </a:r>
          </a:p>
          <a:p>
            <a:r>
              <a:rPr lang="ru-RU" dirty="0"/>
              <a:t>	</a:t>
            </a:r>
            <a:endParaRPr lang="ru-RU" dirty="0" smtClean="0"/>
          </a:p>
          <a:p>
            <a:r>
              <a:rPr lang="ru-RU" i="1" dirty="0"/>
              <a:t>	</a:t>
            </a:r>
            <a:r>
              <a:rPr lang="ru-RU" i="1" dirty="0" smtClean="0"/>
              <a:t>Главный </a:t>
            </a:r>
            <a:r>
              <a:rPr lang="ru-RU" i="1" dirty="0"/>
              <a:t>офис Центра находится в Ярославле, консультационные пункты работают также в Переславле-Залесском, Ростове, Некрасовском и Данилове.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33902" y="4307411"/>
            <a:ext cx="194517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 err="1" smtClean="0">
                <a:solidFill>
                  <a:srgbClr val="0070C0"/>
                </a:solidFill>
                <a:hlinkClick r:id="rId4"/>
              </a:rPr>
              <a:t>Вконтакте</a:t>
            </a:r>
            <a:endParaRPr lang="ru-RU" b="1" u="sng" dirty="0" smtClean="0">
              <a:solidFill>
                <a:srgbClr val="0070C0"/>
              </a:solidFill>
            </a:endParaRPr>
          </a:p>
          <a:p>
            <a:endParaRPr lang="ru-RU" dirty="0"/>
          </a:p>
          <a:p>
            <a:r>
              <a:rPr lang="en-US" b="1" dirty="0">
                <a:hlinkClick r:id="rId5"/>
              </a:rPr>
              <a:t>Facebook</a:t>
            </a:r>
            <a:endParaRPr lang="en-US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854685"/>
            <a:ext cx="2290909" cy="2290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313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6221" y="147523"/>
            <a:ext cx="4522124" cy="641474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8023" y="132661"/>
            <a:ext cx="4532602" cy="642960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340" y="313777"/>
            <a:ext cx="2300203" cy="1492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341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40" y="313777"/>
            <a:ext cx="2300203" cy="1492741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543" y="147523"/>
            <a:ext cx="4588627" cy="650908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5170" y="112381"/>
            <a:ext cx="4613400" cy="6544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849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41" y="313777"/>
            <a:ext cx="1336576" cy="86738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9070" y="75956"/>
            <a:ext cx="4740457" cy="664815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5656" y="26210"/>
            <a:ext cx="4811400" cy="6747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980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340" y="313777"/>
            <a:ext cx="2300203" cy="1492741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016" y="206454"/>
            <a:ext cx="4666345" cy="654422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3037" y="206453"/>
            <a:ext cx="4666347" cy="6544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788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</TotalTime>
  <Words>38</Words>
  <Application>Microsoft Office PowerPoint</Application>
  <PresentationFormat>Широкоэкранный</PresentationFormat>
  <Paragraphs>54</Paragraphs>
  <Slides>11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Garamond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18</cp:revision>
  <dcterms:created xsi:type="dcterms:W3CDTF">2020-02-12T11:09:40Z</dcterms:created>
  <dcterms:modified xsi:type="dcterms:W3CDTF">2020-02-27T07:41:01Z</dcterms:modified>
</cp:coreProperties>
</file>